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bookmarkIdSeed="3">
  <p:sldMasterIdLst>
    <p:sldMasterId id="2147483648" r:id="rId1"/>
  </p:sldMasterIdLst>
  <p:notesMasterIdLst>
    <p:notesMasterId r:id="rId21"/>
  </p:notesMasterIdLst>
  <p:sldIdLst>
    <p:sldId id="280" r:id="rId2"/>
    <p:sldId id="505" r:id="rId3"/>
    <p:sldId id="258" r:id="rId4"/>
    <p:sldId id="257" r:id="rId5"/>
    <p:sldId id="527" r:id="rId6"/>
    <p:sldId id="261" r:id="rId7"/>
    <p:sldId id="535" r:id="rId8"/>
    <p:sldId id="533" r:id="rId9"/>
    <p:sldId id="539" r:id="rId10"/>
    <p:sldId id="531" r:id="rId11"/>
    <p:sldId id="530" r:id="rId12"/>
    <p:sldId id="534" r:id="rId13"/>
    <p:sldId id="542" r:id="rId14"/>
    <p:sldId id="263" r:id="rId15"/>
    <p:sldId id="541" r:id="rId16"/>
    <p:sldId id="529" r:id="rId17"/>
    <p:sldId id="537" r:id="rId18"/>
    <p:sldId id="528" r:id="rId19"/>
    <p:sldId id="268" r:id="rId2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D6752"/>
    <a:srgbClr val="2C6752"/>
    <a:srgbClr val="3B455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11D4AAD-ACAC-E648-A6AA-9D8BA4F5EB66}" v="117" dt="2024-05-28T03:37:05.368"/>
  </p1510:revLst>
</p1510:revInfo>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975"/>
    <p:restoredTop sz="96327"/>
  </p:normalViewPr>
  <p:slideViewPr>
    <p:cSldViewPr snapToGrid="0" snapToObjects="1">
      <p:cViewPr varScale="1">
        <p:scale>
          <a:sx n="123" d="100"/>
          <a:sy n="123" d="100"/>
        </p:scale>
        <p:origin x="928"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5/10/relationships/revisionInfo" Target="revisionInfo.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E560A88-E29F-4C1F-AA48-CB61B3F2AA87}" type="datetimeFigureOut">
              <a:rPr lang="zh-CN" altLang="en-US" smtClean="0"/>
              <a:t>2024/5/28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86081C4-12F5-495B-A854-ACD7E9FC09CE}"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86081C4-12F5-495B-A854-ACD7E9FC09CE}"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86081C4-12F5-495B-A854-ACD7E9FC09CE}" type="slidenum">
              <a:rPr lang="zh-CN" altLang="en-US" smtClean="0"/>
              <a:t>11</a:t>
            </a:fld>
            <a:endParaRPr lang="zh-CN" altLang="en-US"/>
          </a:p>
        </p:txBody>
      </p:sp>
    </p:spTree>
    <p:extLst>
      <p:ext uri="{BB962C8B-B14F-4D97-AF65-F5344CB8AC3E}">
        <p14:creationId xmlns:p14="http://schemas.microsoft.com/office/powerpoint/2010/main" val="36139184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86081C4-12F5-495B-A854-ACD7E9FC09CE}" type="slidenum">
              <a:rPr lang="zh-CN" altLang="en-US" smtClean="0"/>
              <a:t>12</a:t>
            </a:fld>
            <a:endParaRPr lang="zh-CN" altLang="en-US"/>
          </a:p>
        </p:txBody>
      </p:sp>
    </p:spTree>
    <p:extLst>
      <p:ext uri="{BB962C8B-B14F-4D97-AF65-F5344CB8AC3E}">
        <p14:creationId xmlns:p14="http://schemas.microsoft.com/office/powerpoint/2010/main" val="17095424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86081C4-12F5-495B-A854-ACD7E9FC09CE}" type="slidenum">
              <a:rPr lang="zh-CN" altLang="en-US" smtClean="0"/>
              <a:t>13</a:t>
            </a:fld>
            <a:endParaRPr lang="zh-CN" altLang="en-US"/>
          </a:p>
        </p:txBody>
      </p:sp>
    </p:spTree>
    <p:extLst>
      <p:ext uri="{BB962C8B-B14F-4D97-AF65-F5344CB8AC3E}">
        <p14:creationId xmlns:p14="http://schemas.microsoft.com/office/powerpoint/2010/main" val="18020796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86081C4-12F5-495B-A854-ACD7E9FC09CE}" type="slidenum">
              <a:rPr lang="zh-CN" altLang="en-US" smtClean="0"/>
              <a:t>14</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86081C4-12F5-495B-A854-ACD7E9FC09CE}" type="slidenum">
              <a:rPr lang="zh-CN" altLang="en-US" smtClean="0"/>
              <a:t>15</a:t>
            </a:fld>
            <a:endParaRPr lang="zh-CN" altLang="en-US"/>
          </a:p>
        </p:txBody>
      </p:sp>
    </p:spTree>
    <p:extLst>
      <p:ext uri="{BB962C8B-B14F-4D97-AF65-F5344CB8AC3E}">
        <p14:creationId xmlns:p14="http://schemas.microsoft.com/office/powerpoint/2010/main" val="13761820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86081C4-12F5-495B-A854-ACD7E9FC09CE}" type="slidenum">
              <a:rPr lang="zh-CN" altLang="en-US" smtClean="0"/>
              <a:t>16</a:t>
            </a:fld>
            <a:endParaRPr lang="zh-CN" altLang="en-US"/>
          </a:p>
        </p:txBody>
      </p:sp>
    </p:spTree>
    <p:extLst>
      <p:ext uri="{BB962C8B-B14F-4D97-AF65-F5344CB8AC3E}">
        <p14:creationId xmlns:p14="http://schemas.microsoft.com/office/powerpoint/2010/main" val="15787470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86081C4-12F5-495B-A854-ACD7E9FC09CE}" type="slidenum">
              <a:rPr lang="zh-CN" altLang="en-US" smtClean="0"/>
              <a:t>17</a:t>
            </a:fld>
            <a:endParaRPr lang="zh-CN" altLang="en-US"/>
          </a:p>
        </p:txBody>
      </p:sp>
    </p:spTree>
    <p:extLst>
      <p:ext uri="{BB962C8B-B14F-4D97-AF65-F5344CB8AC3E}">
        <p14:creationId xmlns:p14="http://schemas.microsoft.com/office/powerpoint/2010/main" val="7903788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86081C4-12F5-495B-A854-ACD7E9FC09CE}" type="slidenum">
              <a:rPr lang="zh-CN" altLang="en-US" smtClean="0"/>
              <a:t>18</a:t>
            </a:fld>
            <a:endParaRPr lang="zh-CN" altLang="en-US"/>
          </a:p>
        </p:txBody>
      </p:sp>
    </p:spTree>
    <p:extLst>
      <p:ext uri="{BB962C8B-B14F-4D97-AF65-F5344CB8AC3E}">
        <p14:creationId xmlns:p14="http://schemas.microsoft.com/office/powerpoint/2010/main" val="6752731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86081C4-12F5-495B-A854-ACD7E9FC09CE}" type="slidenum">
              <a:rPr lang="zh-CN" altLang="en-US" smtClean="0"/>
              <a:t>19</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86081C4-12F5-495B-A854-ACD7E9FC09CE}" type="slidenum">
              <a:rPr lang="zh-CN" altLang="en-US" smtClean="0"/>
              <a:t>3</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86081C4-12F5-495B-A854-ACD7E9FC09CE}" type="slidenum">
              <a:rPr lang="zh-CN" altLang="en-US" smtClean="0"/>
              <a:t>4</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86081C4-12F5-495B-A854-ACD7E9FC09CE}" type="slidenum">
              <a:rPr lang="zh-CN" altLang="en-US" smtClean="0"/>
              <a:t>5</a:t>
            </a:fld>
            <a:endParaRPr lang="zh-CN" altLang="en-US"/>
          </a:p>
        </p:txBody>
      </p:sp>
    </p:spTree>
    <p:extLst>
      <p:ext uri="{BB962C8B-B14F-4D97-AF65-F5344CB8AC3E}">
        <p14:creationId xmlns:p14="http://schemas.microsoft.com/office/powerpoint/2010/main" val="22249682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86081C4-12F5-495B-A854-ACD7E9FC09CE}" type="slidenum">
              <a:rPr lang="zh-CN" altLang="en-US" smtClean="0"/>
              <a:t>6</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86081C4-12F5-495B-A854-ACD7E9FC09CE}" type="slidenum">
              <a:rPr lang="zh-CN" altLang="en-US" smtClean="0"/>
              <a:t>7</a:t>
            </a:fld>
            <a:endParaRPr lang="zh-CN" altLang="en-US"/>
          </a:p>
        </p:txBody>
      </p:sp>
    </p:spTree>
    <p:extLst>
      <p:ext uri="{BB962C8B-B14F-4D97-AF65-F5344CB8AC3E}">
        <p14:creationId xmlns:p14="http://schemas.microsoft.com/office/powerpoint/2010/main" val="40858528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86081C4-12F5-495B-A854-ACD7E9FC09CE}" type="slidenum">
              <a:rPr lang="zh-CN" altLang="en-US" smtClean="0"/>
              <a:t>8</a:t>
            </a:fld>
            <a:endParaRPr lang="zh-CN" altLang="en-US"/>
          </a:p>
        </p:txBody>
      </p:sp>
    </p:spTree>
    <p:extLst>
      <p:ext uri="{BB962C8B-B14F-4D97-AF65-F5344CB8AC3E}">
        <p14:creationId xmlns:p14="http://schemas.microsoft.com/office/powerpoint/2010/main" val="21298600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86081C4-12F5-495B-A854-ACD7E9FC09CE}" type="slidenum">
              <a:rPr lang="zh-CN" altLang="en-US" smtClean="0"/>
              <a:t>9</a:t>
            </a:fld>
            <a:endParaRPr lang="zh-CN" altLang="en-US"/>
          </a:p>
        </p:txBody>
      </p:sp>
    </p:spTree>
    <p:extLst>
      <p:ext uri="{BB962C8B-B14F-4D97-AF65-F5344CB8AC3E}">
        <p14:creationId xmlns:p14="http://schemas.microsoft.com/office/powerpoint/2010/main" val="8815682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86081C4-12F5-495B-A854-ACD7E9FC09CE}" type="slidenum">
              <a:rPr lang="zh-CN" altLang="en-US" smtClean="0"/>
              <a:t>10</a:t>
            </a:fld>
            <a:endParaRPr lang="zh-CN" altLang="en-US"/>
          </a:p>
        </p:txBody>
      </p:sp>
    </p:spTree>
    <p:extLst>
      <p:ext uri="{BB962C8B-B14F-4D97-AF65-F5344CB8AC3E}">
        <p14:creationId xmlns:p14="http://schemas.microsoft.com/office/powerpoint/2010/main" val="42844883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GB"/>
              <a:t>单击此处编辑母版标题样式</a:t>
            </a:r>
            <a:endParaRPr kumimoji="1" lang="zh-CN" altLang="en-US"/>
          </a:p>
        </p:txBody>
      </p:sp>
      <p:sp>
        <p:nvSpPr>
          <p:cNvPr id="3" name="内容占位符 2"/>
          <p:cNvSpPr>
            <a:spLocks noGrp="1"/>
          </p:cNvSpPr>
          <p:nvPr>
            <p:ph idx="1"/>
          </p:nvPr>
        </p:nvSpPr>
        <p:spPr/>
        <p:txBody>
          <a:bodyPr/>
          <a:lstStyle/>
          <a:p>
            <a:pPr lvl="0"/>
            <a:r>
              <a:rPr kumimoji="1" lang="zh-CN" altLang="en-GB"/>
              <a:t>单击此处编辑母版文本样式</a:t>
            </a:r>
          </a:p>
          <a:p>
            <a:pPr lvl="1"/>
            <a:r>
              <a:rPr kumimoji="1" lang="zh-CN" altLang="en-GB"/>
              <a:t>二级</a:t>
            </a:r>
          </a:p>
          <a:p>
            <a:pPr lvl="2"/>
            <a:r>
              <a:rPr kumimoji="1" lang="zh-CN" altLang="en-GB"/>
              <a:t>三级</a:t>
            </a:r>
          </a:p>
          <a:p>
            <a:pPr lvl="3"/>
            <a:r>
              <a:rPr kumimoji="1" lang="zh-CN" altLang="en-GB"/>
              <a:t>四级</a:t>
            </a:r>
          </a:p>
          <a:p>
            <a:pPr lvl="4"/>
            <a:r>
              <a:rPr kumimoji="1" lang="zh-CN" altLang="en-GB"/>
              <a:t>五级</a:t>
            </a:r>
            <a:endParaRPr kumimoji="1" lang="zh-CN" altLang="en-US"/>
          </a:p>
        </p:txBody>
      </p:sp>
      <p:sp>
        <p:nvSpPr>
          <p:cNvPr id="4" name="日期占位符 3"/>
          <p:cNvSpPr>
            <a:spLocks noGrp="1"/>
          </p:cNvSpPr>
          <p:nvPr>
            <p:ph type="dt" sz="half" idx="10"/>
          </p:nvPr>
        </p:nvSpPr>
        <p:spPr/>
        <p:txBody>
          <a:bodyPr/>
          <a:lstStyle/>
          <a:p>
            <a:fld id="{385C50E6-6C07-094E-B047-8C33985D4382}" type="datetimeFigureOut">
              <a:rPr kumimoji="1" lang="zh-CN" altLang="en-US" smtClean="0"/>
              <a:t>2024/5/28</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098C4351-6FC0-944A-BD1A-196537793348}" type="slidenum">
              <a:rPr kumimoji="1" lang="zh-CN" altLang="en-US" smtClean="0"/>
              <a:t>‹#›</a:t>
            </a:fld>
            <a:endParaRPr kumimoji="1"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85C50E6-6C07-094E-B047-8C33985D4382}" type="datetimeFigureOut">
              <a:rPr kumimoji="1" lang="zh-CN" altLang="en-US" smtClean="0"/>
              <a:t>2024/5/28</a:t>
            </a:fld>
            <a:endParaRPr kumimoji="1" lang="zh-CN" altLang="en-US"/>
          </a:p>
        </p:txBody>
      </p:sp>
      <p:sp>
        <p:nvSpPr>
          <p:cNvPr id="3" name="页脚占位符 2"/>
          <p:cNvSpPr>
            <a:spLocks noGrp="1"/>
          </p:cNvSpPr>
          <p:nvPr>
            <p:ph type="ftr" sz="quarter" idx="11"/>
          </p:nvPr>
        </p:nvSpPr>
        <p:spPr/>
        <p:txBody>
          <a:bodyPr/>
          <a:lstStyle/>
          <a:p>
            <a:endParaRPr kumimoji="1" lang="zh-CN" altLang="en-US"/>
          </a:p>
        </p:txBody>
      </p:sp>
      <p:sp>
        <p:nvSpPr>
          <p:cNvPr id="4" name="幻灯片编号占位符 3"/>
          <p:cNvSpPr>
            <a:spLocks noGrp="1"/>
          </p:cNvSpPr>
          <p:nvPr>
            <p:ph type="sldNum" sz="quarter" idx="12"/>
          </p:nvPr>
        </p:nvSpPr>
        <p:spPr/>
        <p:txBody>
          <a:bodyPr/>
          <a:lstStyle/>
          <a:p>
            <a:fld id="{098C4351-6FC0-944A-BD1A-196537793348}" type="slidenum">
              <a:rPr kumimoji="1" lang="zh-CN" altLang="en-US" smtClean="0"/>
              <a:t>‹#›</a:t>
            </a:fld>
            <a:endParaRPr kumimoji="1"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3" name="矩形 2"/>
          <p:cNvSpPr/>
          <p:nvPr userDrawn="1"/>
        </p:nvSpPr>
        <p:spPr>
          <a:xfrm>
            <a:off x="0" y="0"/>
            <a:ext cx="12192000" cy="6858000"/>
          </a:xfrm>
          <a:prstGeom prst="rect">
            <a:avLst/>
          </a:prstGeom>
          <a:solidFill>
            <a:srgbClr val="8FCBD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5" name="矩形 4"/>
          <p:cNvSpPr/>
          <p:nvPr userDrawn="1"/>
        </p:nvSpPr>
        <p:spPr>
          <a:xfrm>
            <a:off x="146051" y="158750"/>
            <a:ext cx="11899899" cy="6540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jpe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GB"/>
              <a:t>单击此处编辑母版标题样式</a:t>
            </a:r>
            <a:endParaRPr kumimoji="1"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GB"/>
              <a:t>单击此处编辑母版文本样式</a:t>
            </a:r>
          </a:p>
          <a:p>
            <a:pPr lvl="1"/>
            <a:r>
              <a:rPr kumimoji="1" lang="zh-CN" altLang="en-GB"/>
              <a:t>二级</a:t>
            </a:r>
          </a:p>
          <a:p>
            <a:pPr lvl="2"/>
            <a:r>
              <a:rPr kumimoji="1" lang="zh-CN" altLang="en-GB"/>
              <a:t>三级</a:t>
            </a:r>
          </a:p>
          <a:p>
            <a:pPr lvl="3"/>
            <a:r>
              <a:rPr kumimoji="1" lang="zh-CN" altLang="en-GB"/>
              <a:t>四级</a:t>
            </a:r>
          </a:p>
          <a:p>
            <a:pPr lvl="4"/>
            <a:r>
              <a:rPr kumimoji="1" lang="zh-CN" altLang="en-GB"/>
              <a:t>五级</a:t>
            </a:r>
            <a:endParaRPr kumimoji="1"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85C50E6-6C07-094E-B047-8C33985D4382}" type="datetimeFigureOut">
              <a:rPr kumimoji="1" lang="zh-CN" altLang="en-US" smtClean="0"/>
              <a:t>2024/5/28</a:t>
            </a:fld>
            <a:endParaRPr kumimoji="1"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幻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98C4351-6FC0-944A-BD1A-196537793348}" type="slidenum">
              <a:rPr kumimoji="1" lang="zh-CN" altLang="en-US" smtClean="0"/>
              <a:t>‹#›</a:t>
            </a:fld>
            <a:endParaRPr kumimoji="1"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23.pn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24.png"/><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23.jpg"/></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7.png"/><Relationship Id="rId4" Type="http://schemas.openxmlformats.org/officeDocument/2006/relationships/image" Target="../media/image10.svg"/></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27.jpeg"/><Relationship Id="rId5" Type="http://schemas.openxmlformats.org/officeDocument/2006/relationships/image" Target="../media/image7.png"/><Relationship Id="rId4" Type="http://schemas.openxmlformats.org/officeDocument/2006/relationships/image" Target="../media/image10.svg"/></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10.svg"/></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image" Target="../media/image7.png"/><Relationship Id="rId4" Type="http://schemas.openxmlformats.org/officeDocument/2006/relationships/image" Target="../media/image10.svg"/></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14.jpe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17" name="矩形 16"/>
          <p:cNvSpPr/>
          <p:nvPr/>
        </p:nvSpPr>
        <p:spPr>
          <a:xfrm>
            <a:off x="0" y="2471420"/>
            <a:ext cx="12215813" cy="2806700"/>
          </a:xfrm>
          <a:prstGeom prst="rect">
            <a:avLst/>
          </a:prstGeom>
          <a:solidFill>
            <a:schemeClr val="accent1">
              <a:lumMod val="20000"/>
              <a:lumOff val="80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18" name="矩形 23"/>
          <p:cNvSpPr/>
          <p:nvPr/>
        </p:nvSpPr>
        <p:spPr>
          <a:xfrm>
            <a:off x="4800600" y="2588895"/>
            <a:ext cx="7415213" cy="2574925"/>
          </a:xfrm>
          <a:custGeom>
            <a:avLst/>
            <a:gdLst>
              <a:gd name="connsiteX0" fmla="*/ 0 w 6480720"/>
              <a:gd name="connsiteY0" fmla="*/ 0 h 3104728"/>
              <a:gd name="connsiteX1" fmla="*/ 6480720 w 6480720"/>
              <a:gd name="connsiteY1" fmla="*/ 0 h 3104728"/>
              <a:gd name="connsiteX2" fmla="*/ 6480720 w 6480720"/>
              <a:gd name="connsiteY2" fmla="*/ 3104728 h 3104728"/>
              <a:gd name="connsiteX3" fmla="*/ 0 w 6480720"/>
              <a:gd name="connsiteY3" fmla="*/ 3104728 h 3104728"/>
              <a:gd name="connsiteX4" fmla="*/ 0 w 6480720"/>
              <a:gd name="connsiteY4" fmla="*/ 0 h 3104728"/>
              <a:gd name="connsiteX0-1" fmla="*/ 1190065 w 6480720"/>
              <a:gd name="connsiteY0-2" fmla="*/ 0 h 3104728"/>
              <a:gd name="connsiteX1-3" fmla="*/ 6480720 w 6480720"/>
              <a:gd name="connsiteY1-4" fmla="*/ 0 h 3104728"/>
              <a:gd name="connsiteX2-5" fmla="*/ 6480720 w 6480720"/>
              <a:gd name="connsiteY2-6" fmla="*/ 3104728 h 3104728"/>
              <a:gd name="connsiteX3-7" fmla="*/ 0 w 6480720"/>
              <a:gd name="connsiteY3-8" fmla="*/ 3104728 h 3104728"/>
              <a:gd name="connsiteX4-9" fmla="*/ 1190065 w 6480720"/>
              <a:gd name="connsiteY4-10" fmla="*/ 0 h 310472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480720" h="3104728">
                <a:moveTo>
                  <a:pt x="1190065" y="0"/>
                </a:moveTo>
                <a:lnTo>
                  <a:pt x="6480720" y="0"/>
                </a:lnTo>
                <a:lnTo>
                  <a:pt x="6480720" y="3104728"/>
                </a:lnTo>
                <a:lnTo>
                  <a:pt x="0" y="3104728"/>
                </a:lnTo>
                <a:lnTo>
                  <a:pt x="1190065" y="0"/>
                </a:lnTo>
                <a:close/>
              </a:path>
            </a:pathLst>
          </a:custGeom>
          <a:solidFill>
            <a:schemeClr val="accent1">
              <a:alpha val="7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19" name="矩形 18"/>
          <p:cNvSpPr/>
          <p:nvPr/>
        </p:nvSpPr>
        <p:spPr>
          <a:xfrm>
            <a:off x="6096000" y="3087931"/>
            <a:ext cx="6049159" cy="523220"/>
          </a:xfrm>
          <a:prstGeom prst="rect">
            <a:avLst/>
          </a:prstGeom>
        </p:spPr>
        <p:txBody>
          <a:bodyPr wrap="square">
            <a:spAutoFit/>
          </a:bodyPr>
          <a:lstStyle/>
          <a:p>
            <a:pPr algn="r">
              <a:spcAft>
                <a:spcPts val="0"/>
              </a:spcAft>
            </a:pPr>
            <a:r>
              <a:rPr lang="zh-CN" altLang="en-US" sz="2800" b="1" kern="100" dirty="0">
                <a:solidFill>
                  <a:schemeClr val="bg1"/>
                </a:solidFill>
                <a:latin typeface="微软雅黑" panose="020B0503020204020204" charset="-122"/>
                <a:ea typeface="微软雅黑" panose="020B0503020204020204" charset="-122"/>
                <a:cs typeface="微软雅黑" panose="020B0503020204020204" charset="-122"/>
              </a:rPr>
              <a:t>基于蚁群算法的影响力传播问题研究</a:t>
            </a:r>
            <a:endParaRPr lang="zh-CN" altLang="zh-CN" sz="2800" b="1" kern="100" dirty="0">
              <a:solidFill>
                <a:schemeClr val="bg1"/>
              </a:solidFill>
              <a:latin typeface="微软雅黑" panose="020B0503020204020204" charset="-122"/>
              <a:ea typeface="微软雅黑" panose="020B0503020204020204" charset="-122"/>
              <a:cs typeface="微软雅黑" panose="020B0503020204020204" charset="-122"/>
            </a:endParaRPr>
          </a:p>
        </p:txBody>
      </p:sp>
      <p:grpSp>
        <p:nvGrpSpPr>
          <p:cNvPr id="2" name="组合 1"/>
          <p:cNvGrpSpPr/>
          <p:nvPr/>
        </p:nvGrpSpPr>
        <p:grpSpPr>
          <a:xfrm>
            <a:off x="7079654" y="4181526"/>
            <a:ext cx="4734886" cy="447443"/>
            <a:chOff x="6077574" y="3969436"/>
            <a:chExt cx="4734886" cy="447443"/>
          </a:xfrm>
        </p:grpSpPr>
        <p:grpSp>
          <p:nvGrpSpPr>
            <p:cNvPr id="20" name="组合 21"/>
            <p:cNvGrpSpPr/>
            <p:nvPr/>
          </p:nvGrpSpPr>
          <p:grpSpPr>
            <a:xfrm>
              <a:off x="6385880" y="4009644"/>
              <a:ext cx="4426580" cy="407235"/>
              <a:chOff x="6798129" y="4758049"/>
              <a:chExt cx="4426580" cy="407235"/>
            </a:xfrm>
          </p:grpSpPr>
          <p:sp>
            <p:nvSpPr>
              <p:cNvPr id="21" name="文本框 20" descr="e7d195523061f1c0deeec63e560781cfd59afb0ea006f2a87ABB68BF51EA6619813959095094C18C62A12F549504892A4AAA8C1554C6663626E05CA27F281A14E6983772AFC3FB97135759321DEA3D709AACD122C08E6ED1C77BAD4A88EF4CD28A80260D8F97957F436F83C1F553EF0169027D0DBFA7A77088E1513DBDFC101C4B4DFF310B01A5021663E46B6BC2AAB5"/>
              <p:cNvSpPr txBox="1"/>
              <p:nvPr/>
            </p:nvSpPr>
            <p:spPr>
              <a:xfrm>
                <a:off x="9501160" y="4758049"/>
                <a:ext cx="1723549" cy="400110"/>
              </a:xfrm>
              <a:prstGeom prst="rect">
                <a:avLst/>
              </a:prstGeom>
              <a:noFill/>
            </p:spPr>
            <p:txBody>
              <a:bodyPr wrap="none" rtlCol="0">
                <a:spAutoFit/>
              </a:bodyPr>
              <a:lstStyle/>
              <a:p>
                <a:pPr algn="r" defTabSz="1218565">
                  <a:defRPr/>
                </a:pPr>
                <a:r>
                  <a:rPr lang="zh-CN" altLang="en-US" sz="2000" dirty="0">
                    <a:solidFill>
                      <a:schemeClr val="bg1"/>
                    </a:solidFill>
                    <a:latin typeface="微软雅黑" panose="020B0503020204020204" charset="-122"/>
                    <a:ea typeface="微软雅黑" panose="020B0503020204020204" charset="-122"/>
                    <a:cs typeface="Kartika" panose="02020503030404060203" pitchFamily="18" charset="0"/>
                  </a:rPr>
                  <a:t>导师：杨文静</a:t>
                </a:r>
              </a:p>
            </p:txBody>
          </p:sp>
          <p:sp>
            <p:nvSpPr>
              <p:cNvPr id="22" name="文本框 27" descr="e7d195523061f1c0deeec63e560781cfd59afb0ea006f2a87ABB68BF51EA6619813959095094C18C62A12F549504892A4AAA8C1554C6663626E05CA27F281A14E6983772AFC3FB97135759321DEA3D709AACD122C08E6ED1C77BAD4A88EF4CD28A80260D8F97957F436F83C1F553EF0169027D0DBFA7A77088E1513DBDFC101C4B4DFF310B01A5021663E46B6BC2AAB5"/>
              <p:cNvSpPr txBox="1"/>
              <p:nvPr/>
            </p:nvSpPr>
            <p:spPr>
              <a:xfrm>
                <a:off x="6798129" y="4765174"/>
                <a:ext cx="1980029" cy="400110"/>
              </a:xfrm>
              <a:prstGeom prst="rect">
                <a:avLst/>
              </a:prstGeom>
              <a:noFill/>
            </p:spPr>
            <p:txBody>
              <a:bodyPr wrap="none" rtlCol="0">
                <a:spAutoFit/>
              </a:bodyPr>
              <a:lstStyle/>
              <a:p>
                <a:pPr algn="r" defTabSz="1218565">
                  <a:defRPr/>
                </a:pPr>
                <a:r>
                  <a:rPr lang="zh-CN" altLang="en-US" sz="2000" dirty="0">
                    <a:solidFill>
                      <a:schemeClr val="bg1"/>
                    </a:solidFill>
                    <a:latin typeface="微软雅黑" panose="020B0503020204020204" charset="-122"/>
                    <a:ea typeface="微软雅黑" panose="020B0503020204020204" charset="-122"/>
                    <a:cs typeface="Kartika" panose="02020503030404060203" pitchFamily="18" charset="0"/>
                  </a:rPr>
                  <a:t>答辩人：顾文浩</a:t>
                </a:r>
                <a:endParaRPr lang="en-US" altLang="zh-CN" sz="2000" dirty="0">
                  <a:solidFill>
                    <a:schemeClr val="bg1"/>
                  </a:solidFill>
                  <a:latin typeface="微软雅黑" panose="020B0503020204020204" charset="-122"/>
                  <a:ea typeface="微软雅黑" panose="020B0503020204020204" charset="-122"/>
                  <a:cs typeface="Kartika" panose="02020503030404060203" pitchFamily="18" charset="0"/>
                </a:endParaRPr>
              </a:p>
            </p:txBody>
          </p:sp>
        </p:grpSp>
        <p:pic>
          <p:nvPicPr>
            <p:cNvPr id="23" name="图片 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77574" y="3997179"/>
              <a:ext cx="391077" cy="391077"/>
            </a:xfrm>
            <a:prstGeom prst="rect">
              <a:avLst/>
            </a:prstGeom>
          </p:spPr>
        </p:pic>
        <p:pic>
          <p:nvPicPr>
            <p:cNvPr id="24" name="图片 2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39082" y="3969436"/>
              <a:ext cx="551057" cy="446562"/>
            </a:xfrm>
            <a:prstGeom prst="rect">
              <a:avLst/>
            </a:prstGeom>
          </p:spPr>
        </p:pic>
      </p:grpSp>
      <p:cxnSp>
        <p:nvCxnSpPr>
          <p:cNvPr id="25" name="直接连接符 56"/>
          <p:cNvCxnSpPr/>
          <p:nvPr/>
        </p:nvCxnSpPr>
        <p:spPr>
          <a:xfrm>
            <a:off x="5962389" y="3955577"/>
            <a:ext cx="5873165" cy="0"/>
          </a:xfrm>
          <a:prstGeom prst="line">
            <a:avLst/>
          </a:prstGeom>
          <a:ln w="19050">
            <a:solidFill>
              <a:schemeClr val="bg1"/>
            </a:solidFill>
            <a:prstDash val="sysDash"/>
          </a:ln>
        </p:spPr>
        <p:style>
          <a:lnRef idx="1">
            <a:schemeClr val="accent1"/>
          </a:lnRef>
          <a:fillRef idx="0">
            <a:schemeClr val="accent1"/>
          </a:fillRef>
          <a:effectRef idx="0">
            <a:schemeClr val="accent1"/>
          </a:effectRef>
          <a:fontRef idx="minor">
            <a:schemeClr val="tx1"/>
          </a:fontRef>
        </p:style>
      </p:cxnSp>
      <p:pic>
        <p:nvPicPr>
          <p:cNvPr id="5" name="图片 4" descr="微信图片_20191111224401"/>
          <p:cNvPicPr>
            <a:picLocks noChangeAspect="1"/>
          </p:cNvPicPr>
          <p:nvPr/>
        </p:nvPicPr>
        <p:blipFill>
          <a:blip r:embed="rId6"/>
          <a:stretch>
            <a:fillRect/>
          </a:stretch>
        </p:blipFill>
        <p:spPr>
          <a:xfrm>
            <a:off x="-824230" y="1903730"/>
            <a:ext cx="6978650" cy="388366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465376" y="191003"/>
            <a:ext cx="184731" cy="584775"/>
          </a:xfrm>
          <a:prstGeom prst="rect">
            <a:avLst/>
          </a:prstGeom>
          <a:noFill/>
        </p:spPr>
        <p:txBody>
          <a:bodyPr wrap="none" rtlCol="0">
            <a:spAutoFit/>
          </a:bodyPr>
          <a:lstStyle/>
          <a:p>
            <a:endParaRPr lang="zh-CN" altLang="en-US" sz="3200" b="1" dirty="0">
              <a:gradFill>
                <a:gsLst>
                  <a:gs pos="0">
                    <a:srgbClr val="E30613"/>
                  </a:gs>
                  <a:gs pos="100000">
                    <a:srgbClr val="81040B"/>
                  </a:gs>
                </a:gsLst>
                <a:lin ang="5400000" scaled="1"/>
              </a:gradFill>
              <a:latin typeface="微软雅黑" panose="020B0503020204020204" charset="-122"/>
              <a:ea typeface="微软雅黑" panose="020B0503020204020204" charset="-122"/>
            </a:endParaRPr>
          </a:p>
        </p:txBody>
      </p:sp>
      <p:sp>
        <p:nvSpPr>
          <p:cNvPr id="6" name="矩形 5"/>
          <p:cNvSpPr/>
          <p:nvPr/>
        </p:nvSpPr>
        <p:spPr>
          <a:xfrm>
            <a:off x="1" y="318227"/>
            <a:ext cx="571500" cy="7335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文本框 6"/>
          <p:cNvSpPr txBox="1"/>
          <p:nvPr/>
        </p:nvSpPr>
        <p:spPr>
          <a:xfrm>
            <a:off x="872381" y="463352"/>
            <a:ext cx="2261436" cy="523220"/>
          </a:xfrm>
          <a:prstGeom prst="rect">
            <a:avLst/>
          </a:prstGeom>
          <a:noFill/>
        </p:spPr>
        <p:txBody>
          <a:bodyPr wrap="square" rtlCol="0">
            <a:spAutoFit/>
          </a:bodyPr>
          <a:lstStyle/>
          <a:p>
            <a:pPr algn="dist"/>
            <a:r>
              <a:rPr kumimoji="1" lang="zh-CN" altLang="en-US" sz="2800" dirty="0">
                <a:effectLst>
                  <a:outerShdw blurRad="38100" dist="19050" dir="2700000" algn="tl" rotWithShape="0">
                    <a:schemeClr val="dk1">
                      <a:alpha val="40000"/>
                    </a:schemeClr>
                  </a:outerShdw>
                </a:effectLst>
                <a:latin typeface="微软雅黑" panose="020B0503020204020204" charset="-122"/>
                <a:ea typeface="微软雅黑" panose="020B0503020204020204" charset="-122"/>
                <a:cs typeface="微软雅黑" panose="020B0503020204020204" charset="-122"/>
              </a:rPr>
              <a:t>蚁群算法</a:t>
            </a:r>
            <a:endParaRPr kumimoji="1" lang="zh-CN" altLang="en-US" sz="2800" dirty="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cs typeface="微软雅黑" panose="020B0503020204020204" charset="-122"/>
            </a:endParaRPr>
          </a:p>
        </p:txBody>
      </p:sp>
      <p:cxnSp>
        <p:nvCxnSpPr>
          <p:cNvPr id="8" name="直线连接符 7"/>
          <p:cNvCxnSpPr/>
          <p:nvPr/>
        </p:nvCxnSpPr>
        <p:spPr>
          <a:xfrm>
            <a:off x="872382" y="1051737"/>
            <a:ext cx="10345350" cy="0"/>
          </a:xfrm>
          <a:prstGeom prst="line">
            <a:avLst/>
          </a:prstGeom>
        </p:spPr>
        <p:style>
          <a:lnRef idx="2">
            <a:schemeClr val="accent1"/>
          </a:lnRef>
          <a:fillRef idx="0">
            <a:schemeClr val="accent1"/>
          </a:fillRef>
          <a:effectRef idx="1">
            <a:schemeClr val="accent1"/>
          </a:effectRef>
          <a:fontRef idx="minor">
            <a:schemeClr val="tx1"/>
          </a:fontRef>
        </p:style>
      </p:cxnSp>
      <p:sp>
        <p:nvSpPr>
          <p:cNvPr id="9" name="矩形 8"/>
          <p:cNvSpPr/>
          <p:nvPr/>
        </p:nvSpPr>
        <p:spPr>
          <a:xfrm>
            <a:off x="643233" y="318227"/>
            <a:ext cx="156621" cy="73351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2" name="图片 1" descr="微信图片_20191111224408"/>
          <p:cNvPicPr>
            <a:picLocks noChangeAspect="1"/>
          </p:cNvPicPr>
          <p:nvPr/>
        </p:nvPicPr>
        <p:blipFill>
          <a:blip r:embed="rId3"/>
          <a:stretch>
            <a:fillRect/>
          </a:stretch>
        </p:blipFill>
        <p:spPr>
          <a:xfrm>
            <a:off x="7526655" y="-436880"/>
            <a:ext cx="4330065" cy="1841500"/>
          </a:xfrm>
          <a:prstGeom prst="rect">
            <a:avLst/>
          </a:prstGeom>
        </p:spPr>
      </p:pic>
      <p:pic>
        <p:nvPicPr>
          <p:cNvPr id="5" name="图片 4">
            <a:extLst>
              <a:ext uri="{FF2B5EF4-FFF2-40B4-BE49-F238E27FC236}">
                <a16:creationId xmlns:a16="http://schemas.microsoft.com/office/drawing/2014/main" id="{4B449A52-74D6-5D27-1387-A9389684EF84}"/>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346122" y="1404620"/>
            <a:ext cx="2691130" cy="4431665"/>
          </a:xfrm>
          <a:prstGeom prst="rect">
            <a:avLst/>
          </a:prstGeom>
          <a:noFill/>
          <a:ln>
            <a:noFill/>
          </a:ln>
        </p:spPr>
      </p:pic>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E7F9B94C-BFF8-EF63-CE83-68386755B3BB}"/>
                  </a:ext>
                </a:extLst>
              </p:cNvPr>
              <p:cNvSpPr txBox="1"/>
              <p:nvPr/>
            </p:nvSpPr>
            <p:spPr>
              <a:xfrm>
                <a:off x="799854" y="1550693"/>
                <a:ext cx="6094520" cy="738664"/>
              </a:xfrm>
              <a:prstGeom prst="rect">
                <a:avLst/>
              </a:prstGeom>
              <a:noFill/>
            </p:spPr>
            <p:txBody>
              <a:bodyPr wrap="square">
                <a:spAutoFit/>
              </a:bodyPr>
              <a:lstStyle/>
              <a:p>
                <a:pPr algn="just" eaLnBrk="0">
                  <a:spcAft>
                    <a:spcPts val="0"/>
                  </a:spcAft>
                </a:pPr>
                <a:r>
                  <a:rPr lang="zh-CN" altLang="zh-CN" sz="1400" spc="15" dirty="0">
                    <a:solidFill>
                      <a:srgbClr val="000000"/>
                    </a:solidFill>
                    <a:effectLst/>
                    <a:latin typeface="宋体" panose="02010600030101010101" pitchFamily="2" charset="-122"/>
                    <a:ea typeface="宋体" panose="02010600030101010101" pitchFamily="2" charset="-122"/>
                    <a:cs typeface="宋体" panose="02010600030101010101" pitchFamily="2" charset="-122"/>
                  </a:rPr>
                  <a:t>设</a:t>
                </a:r>
                <a:r>
                  <a:rPr lang="zh-CN" altLang="zh-CN" sz="1400" spc="-270" dirty="0">
                    <a:solidFill>
                      <a:srgbClr val="000000"/>
                    </a:solidFill>
                    <a:effectLst/>
                    <a:latin typeface="宋体" panose="02010600030101010101" pitchFamily="2" charset="-122"/>
                    <a:ea typeface="宋体" panose="02010600030101010101" pitchFamily="2" charset="-122"/>
                    <a:cs typeface="宋体" panose="02010600030101010101" pitchFamily="2" charset="-122"/>
                  </a:rPr>
                  <a:t> </a:t>
                </a:r>
                <a:r>
                  <a:rPr lang="en-US" altLang="zh-CN" sz="1400" spc="15" dirty="0">
                    <a:solidFill>
                      <a:srgbClr val="000000"/>
                    </a:solidFill>
                    <a:effectLst/>
                    <a:latin typeface="Times New Roman" panose="02020603050405020304" pitchFamily="18" charset="0"/>
                    <a:ea typeface="Times New Roman" panose="02020603050405020304" pitchFamily="18" charset="0"/>
                    <a:cs typeface="宋体" panose="02010600030101010101" pitchFamily="2" charset="-122"/>
                  </a:rPr>
                  <a:t>τ(u) </a:t>
                </a:r>
                <a:r>
                  <a:rPr lang="zh-CN" altLang="zh-CN" sz="1400" spc="15" dirty="0">
                    <a:solidFill>
                      <a:srgbClr val="000000"/>
                    </a:solidFill>
                    <a:effectLst/>
                    <a:latin typeface="宋体" panose="02010600030101010101" pitchFamily="2" charset="-122"/>
                    <a:ea typeface="宋体" panose="02010600030101010101" pitchFamily="2" charset="-122"/>
                    <a:cs typeface="宋体" panose="02010600030101010101" pitchFamily="2" charset="-122"/>
                  </a:rPr>
                  <a:t>和</a:t>
                </a:r>
                <a:r>
                  <a:rPr lang="en-US" altLang="zh-CN" sz="1400" spc="-5" dirty="0">
                    <a:solidFill>
                      <a:srgbClr val="000000"/>
                    </a:solidFill>
                    <a:effectLst/>
                    <a:latin typeface="Times New Roman" panose="02020603050405020304" pitchFamily="18" charset="0"/>
                    <a:ea typeface="Times New Roman" panose="02020603050405020304" pitchFamily="18" charset="0"/>
                    <a:cs typeface="宋体" panose="02010600030101010101" pitchFamily="2" charset="-122"/>
                  </a:rPr>
                  <a:t>ρ </a:t>
                </a:r>
                <a:r>
                  <a:rPr lang="zh-CN" altLang="zh-CN" sz="1400" spc="-5" dirty="0">
                    <a:solidFill>
                      <a:srgbClr val="000000"/>
                    </a:solidFill>
                    <a:effectLst/>
                    <a:latin typeface="宋体" panose="02010600030101010101" pitchFamily="2" charset="-122"/>
                    <a:ea typeface="宋体" panose="02010600030101010101" pitchFamily="2" charset="-122"/>
                    <a:cs typeface="宋体" panose="02010600030101010101" pitchFamily="2" charset="-122"/>
                  </a:rPr>
                  <a:t>分别为节点</a:t>
                </a:r>
                <a:r>
                  <a:rPr lang="zh-CN" altLang="zh-CN" sz="1400" spc="-185" dirty="0">
                    <a:solidFill>
                      <a:srgbClr val="000000"/>
                    </a:solidFill>
                    <a:effectLst/>
                    <a:latin typeface="宋体" panose="02010600030101010101" pitchFamily="2" charset="-122"/>
                    <a:ea typeface="宋体" panose="02010600030101010101" pitchFamily="2" charset="-122"/>
                    <a:cs typeface="宋体" panose="02010600030101010101" pitchFamily="2" charset="-122"/>
                  </a:rPr>
                  <a:t> </a:t>
                </a:r>
                <a:r>
                  <a:rPr lang="en-US" altLang="zh-CN" sz="1400" spc="-5" dirty="0">
                    <a:solidFill>
                      <a:srgbClr val="000000"/>
                    </a:solidFill>
                    <a:effectLst/>
                    <a:latin typeface="Times New Roman" panose="02020603050405020304" pitchFamily="18" charset="0"/>
                    <a:ea typeface="Times New Roman" panose="02020603050405020304" pitchFamily="18" charset="0"/>
                    <a:cs typeface="宋体" panose="02010600030101010101" pitchFamily="2" charset="-122"/>
                  </a:rPr>
                  <a:t>u </a:t>
                </a:r>
                <a:r>
                  <a:rPr lang="zh-CN" altLang="zh-CN" sz="1400" spc="-5" dirty="0">
                    <a:solidFill>
                      <a:srgbClr val="000000"/>
                    </a:solidFill>
                    <a:effectLst/>
                    <a:latin typeface="宋体" panose="02010600030101010101" pitchFamily="2" charset="-122"/>
                    <a:ea typeface="宋体" panose="02010600030101010101" pitchFamily="2" charset="-122"/>
                    <a:cs typeface="宋体" panose="02010600030101010101" pitchFamily="2" charset="-122"/>
                  </a:rPr>
                  <a:t>上的信息素值和信息素的蒸发率，如果</a:t>
                </a:r>
                <a:r>
                  <a:rPr lang="zh-CN" altLang="zh-CN" sz="1400" spc="-235" dirty="0">
                    <a:solidFill>
                      <a:srgbClr val="000000"/>
                    </a:solidFill>
                    <a:effectLst/>
                    <a:latin typeface="宋体" panose="02010600030101010101" pitchFamily="2" charset="-122"/>
                    <a:ea typeface="宋体" panose="02010600030101010101" pitchFamily="2" charset="-122"/>
                    <a:cs typeface="宋体" panose="02010600030101010101" pitchFamily="2" charset="-122"/>
                  </a:rPr>
                  <a:t> </a:t>
                </a:r>
                <a:r>
                  <a:rPr lang="en-US" altLang="zh-CN" sz="1400" spc="-5" dirty="0">
                    <a:solidFill>
                      <a:srgbClr val="000000"/>
                    </a:solidFill>
                    <a:effectLst/>
                    <a:latin typeface="Times New Roman" panose="02020603050405020304" pitchFamily="18" charset="0"/>
                    <a:ea typeface="Times New Roman" panose="02020603050405020304" pitchFamily="18" charset="0"/>
                    <a:cs typeface="宋体" panose="02010600030101010101" pitchFamily="2" charset="-122"/>
                  </a:rPr>
                  <a:t>I</a:t>
                </a:r>
                <a:r>
                  <a:rPr lang="en-US" altLang="zh-CN" sz="1400" spc="90" dirty="0">
                    <a:solidFill>
                      <a:srgbClr val="000000"/>
                    </a:solidFill>
                    <a:effectLst/>
                    <a:latin typeface="Times New Roman" panose="02020603050405020304" pitchFamily="18" charset="0"/>
                    <a:ea typeface="Times New Roman" panose="02020603050405020304" pitchFamily="18" charset="0"/>
                    <a:cs typeface="宋体" panose="02010600030101010101" pitchFamily="2" charset="-122"/>
                  </a:rPr>
                  <a:t> </a:t>
                </a:r>
                <a:r>
                  <a:rPr lang="zh-CN" altLang="zh-CN" sz="1400" spc="-5" dirty="0">
                    <a:solidFill>
                      <a:srgbClr val="000000"/>
                    </a:solidFill>
                    <a:effectLst/>
                    <a:latin typeface="宋体" panose="02010600030101010101" pitchFamily="2" charset="-122"/>
                    <a:ea typeface="宋体" panose="02010600030101010101" pitchFamily="2" charset="-122"/>
                    <a:cs typeface="宋体" panose="02010600030101010101" pitchFamily="2" charset="-122"/>
                  </a:rPr>
                  <a:t>是迭代次数，那么节点</a:t>
                </a:r>
                <a:r>
                  <a:rPr lang="zh-CN" altLang="zh-CN" sz="1400" spc="-255" dirty="0">
                    <a:solidFill>
                      <a:srgbClr val="000000"/>
                    </a:solidFill>
                    <a:effectLst/>
                    <a:latin typeface="宋体" panose="02010600030101010101" pitchFamily="2" charset="-122"/>
                    <a:ea typeface="宋体" panose="02010600030101010101" pitchFamily="2" charset="-122"/>
                    <a:cs typeface="宋体" panose="02010600030101010101" pitchFamily="2" charset="-122"/>
                  </a:rPr>
                  <a:t> </a:t>
                </a:r>
                <a:r>
                  <a:rPr lang="en-US" altLang="zh-CN" sz="1400" spc="-5" dirty="0">
                    <a:solidFill>
                      <a:srgbClr val="000000"/>
                    </a:solidFill>
                    <a:effectLst/>
                    <a:latin typeface="Times New Roman" panose="02020603050405020304" pitchFamily="18" charset="0"/>
                    <a:ea typeface="Times New Roman" panose="02020603050405020304" pitchFamily="18" charset="0"/>
                    <a:cs typeface="宋体" panose="02010600030101010101" pitchFamily="2" charset="-122"/>
                  </a:rPr>
                  <a:t>u</a:t>
                </a:r>
                <a:r>
                  <a:rPr lang="en-US" altLang="zh-CN" sz="1400" spc="120" dirty="0">
                    <a:solidFill>
                      <a:srgbClr val="000000"/>
                    </a:solidFill>
                    <a:effectLst/>
                    <a:latin typeface="Times New Roman" panose="02020603050405020304" pitchFamily="18" charset="0"/>
                    <a:ea typeface="Times New Roman" panose="02020603050405020304" pitchFamily="18" charset="0"/>
                    <a:cs typeface="宋体" panose="02010600030101010101" pitchFamily="2" charset="-122"/>
                  </a:rPr>
                  <a:t> </a:t>
                </a:r>
                <a:r>
                  <a:rPr lang="zh-CN" altLang="zh-CN" sz="1400" spc="-5" dirty="0">
                    <a:solidFill>
                      <a:srgbClr val="000000"/>
                    </a:solidFill>
                    <a:effectLst/>
                    <a:latin typeface="宋体" panose="02010600030101010101" pitchFamily="2" charset="-122"/>
                    <a:ea typeface="宋体" panose="02010600030101010101" pitchFamily="2" charset="-122"/>
                    <a:cs typeface="宋体" panose="02010600030101010101" pitchFamily="2" charset="-122"/>
                  </a:rPr>
                  <a:t>的</a:t>
                </a:r>
                <a:r>
                  <a:rPr lang="zh-CN" altLang="zh-CN" sz="1400" spc="35" dirty="0">
                    <a:solidFill>
                      <a:srgbClr val="000000"/>
                    </a:solidFill>
                    <a:effectLst/>
                    <a:latin typeface="宋体" panose="02010600030101010101" pitchFamily="2" charset="-122"/>
                    <a:ea typeface="宋体" panose="02010600030101010101" pitchFamily="2" charset="-122"/>
                    <a:cs typeface="宋体" panose="02010600030101010101" pitchFamily="2" charset="-122"/>
                  </a:rPr>
                  <a:t>信息素</a:t>
                </a:r>
                <a:r>
                  <a:rPr lang="zh-CN" altLang="zh-CN" sz="1400" spc="-190" dirty="0">
                    <a:solidFill>
                      <a:srgbClr val="000000"/>
                    </a:solidFill>
                    <a:effectLst/>
                    <a:latin typeface="宋体" panose="02010600030101010101" pitchFamily="2" charset="-122"/>
                    <a:ea typeface="宋体" panose="02010600030101010101" pitchFamily="2" charset="-122"/>
                    <a:cs typeface="宋体" panose="02010600030101010101" pitchFamily="2" charset="-122"/>
                  </a:rPr>
                  <a:t> </a:t>
                </a:r>
                <a:r>
                  <a:rPr lang="en-US" altLang="zh-CN" sz="1400" spc="35" dirty="0">
                    <a:solidFill>
                      <a:srgbClr val="000000"/>
                    </a:solidFill>
                    <a:effectLst/>
                    <a:latin typeface="Times New Roman" panose="02020603050405020304" pitchFamily="18" charset="0"/>
                    <a:ea typeface="Times New Roman" panose="02020603050405020304" pitchFamily="18" charset="0"/>
                    <a:cs typeface="宋体" panose="02010600030101010101" pitchFamily="2" charset="-122"/>
                  </a:rPr>
                  <a:t>τ(u) </a:t>
                </a:r>
                <a:r>
                  <a:rPr lang="zh-CN" altLang="zh-CN" sz="1400" spc="35" dirty="0">
                    <a:solidFill>
                      <a:srgbClr val="000000"/>
                    </a:solidFill>
                    <a:effectLst/>
                    <a:latin typeface="宋体" panose="02010600030101010101" pitchFamily="2" charset="-122"/>
                    <a:ea typeface="宋体" panose="02010600030101010101" pitchFamily="2" charset="-122"/>
                    <a:cs typeface="宋体" panose="02010600030101010101" pitchFamily="2" charset="-122"/>
                  </a:rPr>
                  <a:t>可以按以下方式更新：</a:t>
                </a:r>
                <a:endParaRPr lang="en-US" altLang="zh-CN" sz="1400" spc="35" dirty="0">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p>
                <a:pPr algn="ctr" eaLnBrk="0">
                  <a:spcAft>
                    <a:spcPts val="0"/>
                  </a:spcAft>
                </a:pPr>
                <a14:m>
                  <m:oMath xmlns:m="http://schemas.openxmlformats.org/officeDocument/2006/math">
                    <m:sSub>
                      <m:sSubPr>
                        <m:ctrlPr>
                          <a:rPr lang="en-US" altLang="zh-CN" sz="1400" b="0" i="1" spc="50" smtClean="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altLang="zh-CN" sz="1400" i="1" spc="5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𝜏</m:t>
                        </m:r>
                      </m:e>
                      <m:sub>
                        <m:r>
                          <a:rPr lang="en-US" altLang="zh-CN" sz="1400" i="1" spc="5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𝐼</m:t>
                        </m:r>
                        <m:r>
                          <a:rPr lang="en-US" altLang="zh-CN" sz="1400" i="1" spc="50">
                            <a:solidFill>
                              <a:srgbClr val="000000"/>
                            </a:solidFill>
                            <a:latin typeface="Cambria Math" panose="02040503050406030204" pitchFamily="18" charset="0"/>
                            <a:ea typeface="Times New Roman" panose="02020603050405020304" pitchFamily="18" charset="0"/>
                            <a:cs typeface="Times New Roman" panose="02020603050405020304" pitchFamily="18" charset="0"/>
                          </a:rPr>
                          <m:t>+1</m:t>
                        </m:r>
                      </m:sub>
                    </m:sSub>
                    <m:d>
                      <m:dPr>
                        <m:ctrlPr>
                          <a:rPr lang="zh-CN" altLang="zh-CN" sz="1400" i="1" spc="5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400" i="1" spc="5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𝑢</m:t>
                        </m:r>
                      </m:e>
                    </m:d>
                    <m:r>
                      <a:rPr lang="en-US" altLang="zh-CN" sz="1400" i="1" spc="50">
                        <a:solidFill>
                          <a:srgbClr val="000000"/>
                        </a:solidFill>
                        <a:effectLst/>
                        <a:latin typeface="Cambria Math" panose="02040503050406030204" pitchFamily="18" charset="0"/>
                        <a:ea typeface="MS Gothic" panose="020B0609070205080204" pitchFamily="49" charset="-128"/>
                        <a:cs typeface="MS Gothic" panose="020B0609070205080204" pitchFamily="49" charset="-128"/>
                      </a:rPr>
                      <m:t>←</m:t>
                    </m:r>
                    <m:d>
                      <m:dPr>
                        <m:ctrlPr>
                          <a:rPr lang="zh-CN" altLang="zh-CN" sz="1400" i="1" spc="5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400" i="1" spc="5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1</m:t>
                        </m:r>
                        <m:r>
                          <a:rPr lang="en-US" altLang="zh-CN" sz="1400" i="1" spc="50">
                            <a:solidFill>
                              <a:srgbClr val="000000"/>
                            </a:solidFill>
                            <a:effectLst/>
                            <a:latin typeface="Cambria Math" panose="02040503050406030204" pitchFamily="18" charset="0"/>
                            <a:ea typeface="MS Gothic" panose="020B0609070205080204" pitchFamily="49" charset="-128"/>
                            <a:cs typeface="MS Gothic" panose="020B0609070205080204" pitchFamily="49" charset="-128"/>
                          </a:rPr>
                          <m:t>−</m:t>
                        </m:r>
                        <m:r>
                          <a:rPr lang="en-US" altLang="zh-CN" sz="1400" i="1" spc="5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𝜌</m:t>
                        </m:r>
                      </m:e>
                    </m:d>
                    <m:r>
                      <a:rPr lang="en-US" altLang="zh-CN" sz="1400" i="1" spc="50">
                        <a:solidFill>
                          <a:srgbClr val="000000"/>
                        </a:solidFill>
                        <a:effectLst/>
                        <a:latin typeface="Cambria Math" panose="02040503050406030204" pitchFamily="18" charset="0"/>
                        <a:ea typeface="MS Gothic" panose="020B0609070205080204" pitchFamily="49" charset="-128"/>
                        <a:cs typeface="MS Gothic" panose="020B0609070205080204" pitchFamily="49" charset="-128"/>
                      </a:rPr>
                      <m:t>·</m:t>
                    </m:r>
                    <m:sSub>
                      <m:sSubPr>
                        <m:ctrlPr>
                          <a:rPr lang="en-US" altLang="zh-CN" sz="1400" b="0" i="1" spc="50" smtClean="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altLang="zh-CN" sz="1400" i="1" spc="5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𝜏</m:t>
                        </m:r>
                      </m:e>
                      <m:sub>
                        <m:r>
                          <a:rPr lang="en-US" altLang="zh-CN" sz="1400" i="1" spc="5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𝐼</m:t>
                        </m:r>
                      </m:sub>
                    </m:sSub>
                    <m:d>
                      <m:dPr>
                        <m:ctrlPr>
                          <a:rPr lang="zh-CN" altLang="zh-CN" sz="1400" i="1" spc="5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400" i="1" spc="5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𝑢</m:t>
                        </m:r>
                      </m:e>
                    </m:d>
                    <m:r>
                      <a:rPr lang="en-US" altLang="zh-CN" sz="1400" i="1" spc="5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altLang="zh-CN" sz="1400" b="0" i="1" spc="50" smtClean="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altLang="zh-CN" sz="1400" i="1" spc="5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𝜏</m:t>
                        </m:r>
                      </m:e>
                      <m:sub>
                        <m:r>
                          <a:rPr lang="en-US" altLang="zh-CN" sz="1400" i="1" spc="5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𝐼</m:t>
                        </m:r>
                      </m:sub>
                    </m:sSub>
                  </m:oMath>
                </a14:m>
                <a:r>
                  <a:rPr lang="en-US" altLang="zh-CN" sz="1400" spc="50" dirty="0">
                    <a:solidFill>
                      <a:srgbClr val="000000"/>
                    </a:solidFill>
                    <a:effectLst/>
                    <a:latin typeface="Times New Roman" panose="02020603050405020304" pitchFamily="18" charset="0"/>
                    <a:ea typeface="Times New Roman" panose="02020603050405020304" pitchFamily="18" charset="0"/>
                  </a:rPr>
                  <a:t>(2.3) </a:t>
                </a:r>
                <a:endParaRPr lang="zh-CN" altLang="en-US" sz="1400" dirty="0"/>
              </a:p>
            </p:txBody>
          </p:sp>
        </mc:Choice>
        <mc:Fallback xmlns="">
          <p:sp>
            <p:nvSpPr>
              <p:cNvPr id="17" name="文本框 16">
                <a:extLst>
                  <a:ext uri="{FF2B5EF4-FFF2-40B4-BE49-F238E27FC236}">
                    <a16:creationId xmlns:a16="http://schemas.microsoft.com/office/drawing/2014/main" id="{E7F9B94C-BFF8-EF63-CE83-68386755B3BB}"/>
                  </a:ext>
                </a:extLst>
              </p:cNvPr>
              <p:cNvSpPr txBox="1">
                <a:spLocks noRot="1" noChangeAspect="1" noMove="1" noResize="1" noEditPoints="1" noAdjustHandles="1" noChangeArrowheads="1" noChangeShapeType="1" noTextEdit="1"/>
              </p:cNvSpPr>
              <p:nvPr/>
            </p:nvSpPr>
            <p:spPr>
              <a:xfrm>
                <a:off x="799854" y="1550693"/>
                <a:ext cx="6094520" cy="738664"/>
              </a:xfrm>
              <a:prstGeom prst="rect">
                <a:avLst/>
              </a:prstGeom>
              <a:blipFill>
                <a:blip r:embed="rId5"/>
                <a:stretch>
                  <a:fillRect l="-300" t="-1639" r="-300" b="-655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文本框 20">
                <a:extLst>
                  <a:ext uri="{FF2B5EF4-FFF2-40B4-BE49-F238E27FC236}">
                    <a16:creationId xmlns:a16="http://schemas.microsoft.com/office/drawing/2014/main" id="{8DFD21B5-6E0A-4371-E9CE-EAE77C12D982}"/>
                  </a:ext>
                </a:extLst>
              </p:cNvPr>
              <p:cNvSpPr txBox="1"/>
              <p:nvPr/>
            </p:nvSpPr>
            <p:spPr>
              <a:xfrm>
                <a:off x="721543" y="2614963"/>
                <a:ext cx="6094520" cy="1628074"/>
              </a:xfrm>
              <a:prstGeom prst="rect">
                <a:avLst/>
              </a:prstGeom>
              <a:noFill/>
            </p:spPr>
            <p:txBody>
              <a:bodyPr wrap="square">
                <a:spAutoFit/>
              </a:bodyPr>
              <a:lstStyle/>
              <a:p>
                <a:pPr eaLnBrk="0">
                  <a:spcBef>
                    <a:spcPts val="425"/>
                  </a:spcBef>
                </a:pPr>
                <a:r>
                  <a:rPr lang="zh-CN" altLang="zh-CN" sz="1400" dirty="0">
                    <a:solidFill>
                      <a:srgbClr val="000000"/>
                    </a:solidFill>
                    <a:effectLst/>
                    <a:latin typeface="Arial" panose="020B0604020202020204" pitchFamily="34" charset="0"/>
                    <a:ea typeface="宋体" panose="02010600030101010101" pitchFamily="2" charset="-122"/>
                    <a:cs typeface="宋体" panose="02010600030101010101" pitchFamily="2" charset="-122"/>
                  </a:rPr>
                  <a:t>位于节点 </a:t>
                </a:r>
                <a14:m>
                  <m:oMath xmlns:m="http://schemas.openxmlformats.org/officeDocument/2006/math">
                    <m:r>
                      <a:rPr lang="en-US" altLang="zh-CN" sz="1400" i="1">
                        <a:solidFill>
                          <a:srgbClr val="000000"/>
                        </a:solidFill>
                        <a:effectLst/>
                        <a:latin typeface="Cambria Math" panose="02040503050406030204" pitchFamily="18" charset="0"/>
                        <a:ea typeface="宋体" panose="02010600030101010101" pitchFamily="2" charset="-122"/>
                        <a:cs typeface="宋体" panose="02010600030101010101" pitchFamily="2" charset="-122"/>
                      </a:rPr>
                      <m:t>𝑥</m:t>
                    </m:r>
                  </m:oMath>
                </a14:m>
                <a:r>
                  <a:rPr lang="en-US" altLang="zh-CN" sz="1400" dirty="0">
                    <a:solidFill>
                      <a:srgbClr val="000000"/>
                    </a:solidFill>
                    <a:effectLst/>
                    <a:latin typeface="宋体" panose="02010600030101010101" pitchFamily="2" charset="-122"/>
                    <a:ea typeface="Arial" panose="020B0604020202020204" pitchFamily="34" charset="0"/>
                    <a:cs typeface="宋体" panose="02010600030101010101" pitchFamily="2" charset="-122"/>
                  </a:rPr>
                  <a:t> </a:t>
                </a:r>
                <a:r>
                  <a:rPr lang="zh-CN" altLang="zh-CN" sz="1400" dirty="0">
                    <a:solidFill>
                      <a:srgbClr val="000000"/>
                    </a:solidFill>
                    <a:effectLst/>
                    <a:latin typeface="Arial" panose="020B0604020202020204" pitchFamily="34" charset="0"/>
                    <a:ea typeface="宋体" panose="02010600030101010101" pitchFamily="2" charset="-122"/>
                    <a:cs typeface="宋体" panose="02010600030101010101" pitchFamily="2" charset="-122"/>
                  </a:rPr>
                  <a:t>的蚂蚁 </a:t>
                </a:r>
                <a14:m>
                  <m:oMath xmlns:m="http://schemas.openxmlformats.org/officeDocument/2006/math">
                    <m:sSub>
                      <m:sSubPr>
                        <m:ctrlPr>
                          <a:rPr lang="en-US" altLang="zh-CN" sz="1400" b="0" i="1" smtClean="0">
                            <a:solidFill>
                              <a:srgbClr val="000000"/>
                            </a:solidFill>
                            <a:effectLst/>
                            <a:latin typeface="Cambria Math" panose="02040503050406030204" pitchFamily="18" charset="0"/>
                            <a:ea typeface="宋体" panose="02010600030101010101" pitchFamily="2" charset="-122"/>
                            <a:cs typeface="宋体" panose="02010600030101010101" pitchFamily="2" charset="-122"/>
                          </a:rPr>
                        </m:ctrlPr>
                      </m:sSubPr>
                      <m:e>
                        <m:r>
                          <a:rPr lang="en-US" altLang="zh-CN" sz="1400" i="1">
                            <a:solidFill>
                              <a:srgbClr val="000000"/>
                            </a:solidFill>
                            <a:effectLst/>
                            <a:latin typeface="Cambria Math" panose="02040503050406030204" pitchFamily="18" charset="0"/>
                            <a:ea typeface="宋体" panose="02010600030101010101" pitchFamily="2" charset="-122"/>
                            <a:cs typeface="宋体" panose="02010600030101010101" pitchFamily="2" charset="-122"/>
                          </a:rPr>
                          <m:t>𝐴</m:t>
                        </m:r>
                      </m:e>
                      <m:sub>
                        <m:r>
                          <a:rPr lang="en-US" altLang="zh-CN" sz="1400" i="1">
                            <a:solidFill>
                              <a:srgbClr val="000000"/>
                            </a:solidFill>
                            <a:effectLst/>
                            <a:latin typeface="Cambria Math" panose="02040503050406030204" pitchFamily="18" charset="0"/>
                            <a:ea typeface="宋体" panose="02010600030101010101" pitchFamily="2" charset="-122"/>
                            <a:cs typeface="宋体" panose="02010600030101010101" pitchFamily="2" charset="-122"/>
                          </a:rPr>
                          <m:t>𝑖</m:t>
                        </m:r>
                      </m:sub>
                    </m:sSub>
                  </m:oMath>
                </a14:m>
                <a:r>
                  <a:rPr lang="en-US" altLang="zh-CN" sz="1400" dirty="0">
                    <a:solidFill>
                      <a:srgbClr val="000000"/>
                    </a:solidFill>
                    <a:effectLst/>
                    <a:latin typeface="宋体" panose="02010600030101010101" pitchFamily="2" charset="-122"/>
                    <a:ea typeface="Arial" panose="020B0604020202020204" pitchFamily="34" charset="0"/>
                    <a:cs typeface="宋体" panose="02010600030101010101" pitchFamily="2" charset="-122"/>
                  </a:rPr>
                  <a:t>  </a:t>
                </a:r>
                <a:r>
                  <a:rPr lang="zh-CN" altLang="zh-CN" sz="1400" dirty="0">
                    <a:solidFill>
                      <a:srgbClr val="000000"/>
                    </a:solidFill>
                    <a:effectLst/>
                    <a:latin typeface="Arial" panose="020B0604020202020204" pitchFamily="34" charset="0"/>
                    <a:ea typeface="宋体" panose="02010600030101010101" pitchFamily="2" charset="-122"/>
                    <a:cs typeface="宋体" panose="02010600030101010101" pitchFamily="2" charset="-122"/>
                  </a:rPr>
                  <a:t>决定按以下规则移动到节点</a:t>
                </a:r>
                <a:r>
                  <a:rPr lang="zh-CN" altLang="en-US" sz="1400" dirty="0">
                    <a:solidFill>
                      <a:srgbClr val="000000"/>
                    </a:solidFill>
                    <a:effectLst/>
                    <a:latin typeface="Arial" panose="020B0604020202020204" pitchFamily="34" charset="0"/>
                    <a:ea typeface="宋体" panose="02010600030101010101" pitchFamily="2" charset="-122"/>
                    <a:cs typeface="宋体" panose="02010600030101010101" pitchFamily="2" charset="-122"/>
                  </a:rPr>
                  <a:t>：</a:t>
                </a:r>
                <a:endParaRPr lang="en-US" altLang="zh-CN" sz="1400" dirty="0">
                  <a:solidFill>
                    <a:srgbClr val="000000"/>
                  </a:solidFill>
                  <a:effectLst/>
                  <a:latin typeface="Arial" panose="020B0604020202020204" pitchFamily="34" charset="0"/>
                  <a:ea typeface="宋体" panose="02010600030101010101" pitchFamily="2" charset="-122"/>
                  <a:cs typeface="宋体" panose="02010600030101010101" pitchFamily="2" charset="-122"/>
                </a:endParaRPr>
              </a:p>
              <a:p>
                <a:pPr eaLnBrk="0">
                  <a:spcBef>
                    <a:spcPts val="425"/>
                  </a:spcBef>
                </a:pPr>
                <a14:m>
                  <m:oMathPara xmlns:m="http://schemas.openxmlformats.org/officeDocument/2006/math">
                    <m:oMathParaPr>
                      <m:jc m:val="centerGroup"/>
                    </m:oMathParaPr>
                    <m:oMath xmlns:m="http://schemas.openxmlformats.org/officeDocument/2006/math">
                      <m:r>
                        <a:rPr lang="en-US" altLang="zh-CN" sz="1400" i="1" smtClean="0">
                          <a:solidFill>
                            <a:srgbClr val="000000"/>
                          </a:solidFill>
                          <a:effectLst/>
                          <a:latin typeface="Cambria Math" panose="02040503050406030204" pitchFamily="18" charset="0"/>
                          <a:ea typeface="宋体" panose="02010600030101010101" pitchFamily="2" charset="-122"/>
                          <a:cs typeface="Cambria" panose="02040503050406030204" pitchFamily="18" charset="0"/>
                        </a:rPr>
                        <m:t>𝑦</m:t>
                      </m:r>
                      <m:r>
                        <a:rPr lang="en-US" altLang="zh-CN" sz="1400" i="1" smtClean="0">
                          <a:solidFill>
                            <a:srgbClr val="000000"/>
                          </a:solidFill>
                          <a:effectLst/>
                          <a:latin typeface="Cambria Math" panose="02040503050406030204" pitchFamily="18" charset="0"/>
                          <a:ea typeface="宋体" panose="02010600030101010101" pitchFamily="2" charset="-122"/>
                          <a:cs typeface="Cambria" panose="02040503050406030204" pitchFamily="18" charset="0"/>
                        </a:rPr>
                        <m:t>=</m:t>
                      </m:r>
                      <m:d>
                        <m:dPr>
                          <m:begChr m:val="{"/>
                          <m:endChr m:val=""/>
                          <m:ctrlPr>
                            <a:rPr lang="zh-CN" altLang="zh-CN" sz="1400" i="1">
                              <a:effectLst/>
                              <a:latin typeface="Cambria Math" panose="02040503050406030204" pitchFamily="18" charset="0"/>
                              <a:ea typeface="Cambria Math" panose="02040503050406030204" pitchFamily="18" charset="0"/>
                              <a:cs typeface="Cambria" panose="02040503050406030204" pitchFamily="18" charset="0"/>
                            </a:rPr>
                          </m:ctrlPr>
                        </m:dPr>
                        <m:e>
                          <m:eqArr>
                            <m:eqArrPr>
                              <m:ctrlPr>
                                <a:rPr lang="zh-CN" altLang="zh-CN" sz="1400" i="1">
                                  <a:effectLst/>
                                  <a:latin typeface="Cambria Math" panose="02040503050406030204" pitchFamily="18" charset="0"/>
                                  <a:ea typeface="Cambria Math" panose="02040503050406030204" pitchFamily="18" charset="0"/>
                                  <a:cs typeface="Cambria" panose="02040503050406030204" pitchFamily="18" charset="0"/>
                                </a:rPr>
                              </m:ctrlPr>
                            </m:eqArrPr>
                            <m:e>
                              <m:r>
                                <a:rPr lang="en-US" altLang="zh-CN" sz="1400" i="1">
                                  <a:solidFill>
                                    <a:srgbClr val="000000"/>
                                  </a:solidFill>
                                  <a:effectLst/>
                                  <a:latin typeface="Cambria Math" panose="02040503050406030204" pitchFamily="18" charset="0"/>
                                  <a:ea typeface="宋体" panose="02010600030101010101" pitchFamily="2" charset="-122"/>
                                  <a:cs typeface="Cambria" panose="02040503050406030204" pitchFamily="18" charset="0"/>
                                </a:rPr>
                                <m:t>𝑎𝑟𝑔𝑚𝑎</m:t>
                              </m:r>
                              <m:sSub>
                                <m:sSubPr>
                                  <m:ctrlPr>
                                    <a:rPr lang="zh-CN" altLang="zh-CN" sz="1400" i="1">
                                      <a:effectLst/>
                                      <a:latin typeface="Cambria Math" panose="02040503050406030204" pitchFamily="18" charset="0"/>
                                      <a:ea typeface="Cambria Math" panose="02040503050406030204" pitchFamily="18" charset="0"/>
                                      <a:cs typeface="Cambria" panose="02040503050406030204" pitchFamily="18" charset="0"/>
                                    </a:rPr>
                                  </m:ctrlPr>
                                </m:sSubPr>
                                <m:e>
                                  <m:r>
                                    <a:rPr lang="en-US" altLang="zh-CN" sz="1400" i="1">
                                      <a:solidFill>
                                        <a:srgbClr val="000000"/>
                                      </a:solidFill>
                                      <a:effectLst/>
                                      <a:latin typeface="Cambria Math" panose="02040503050406030204" pitchFamily="18" charset="0"/>
                                      <a:ea typeface="宋体" panose="02010600030101010101" pitchFamily="2" charset="-122"/>
                                      <a:cs typeface="Cambria" panose="02040503050406030204" pitchFamily="18" charset="0"/>
                                    </a:rPr>
                                    <m:t>𝑥</m:t>
                                  </m:r>
                                </m:e>
                                <m:sub>
                                  <m:r>
                                    <a:rPr lang="en-US" altLang="zh-CN" sz="1400" i="1">
                                      <a:solidFill>
                                        <a:srgbClr val="000000"/>
                                      </a:solidFill>
                                      <a:effectLst/>
                                      <a:latin typeface="Cambria Math" panose="02040503050406030204" pitchFamily="18" charset="0"/>
                                      <a:ea typeface="宋体" panose="02010600030101010101" pitchFamily="2" charset="-122"/>
                                      <a:cs typeface="Cambria" panose="02040503050406030204" pitchFamily="18" charset="0"/>
                                    </a:rPr>
                                    <m:t>𝑣</m:t>
                                  </m:r>
                                  <m:r>
                                    <a:rPr lang="en-US" altLang="zh-CN" sz="1400" i="1">
                                      <a:solidFill>
                                        <a:srgbClr val="000000"/>
                                      </a:solidFill>
                                      <a:effectLst/>
                                      <a:latin typeface="Cambria Math" panose="02040503050406030204" pitchFamily="18" charset="0"/>
                                      <a:ea typeface="宋体" panose="02010600030101010101" pitchFamily="2" charset="-122"/>
                                      <a:cs typeface="Cambria" panose="02040503050406030204" pitchFamily="18" charset="0"/>
                                    </a:rPr>
                                    <m:t>∈\</m:t>
                                  </m:r>
                                  <m:r>
                                    <a:rPr lang="en-US" altLang="zh-CN" sz="1400" i="1">
                                      <a:solidFill>
                                        <a:srgbClr val="000000"/>
                                      </a:solidFill>
                                      <a:effectLst/>
                                      <a:latin typeface="Cambria Math" panose="02040503050406030204" pitchFamily="18" charset="0"/>
                                      <a:ea typeface="宋体" panose="02010600030101010101" pitchFamily="2" charset="-122"/>
                                      <a:cs typeface="Cambria" panose="02040503050406030204" pitchFamily="18" charset="0"/>
                                    </a:rPr>
                                    <m:t>𝑉</m:t>
                                  </m:r>
                                  <m:r>
                                    <m:rPr>
                                      <m:lit/>
                                    </m:rPr>
                                    <a:rPr lang="en-US" altLang="zh-CN" sz="1400" i="1">
                                      <a:solidFill>
                                        <a:srgbClr val="000000"/>
                                      </a:solidFill>
                                      <a:effectLst/>
                                      <a:latin typeface="Cambria Math" panose="02040503050406030204" pitchFamily="18" charset="0"/>
                                      <a:ea typeface="宋体" panose="02010600030101010101" pitchFamily="2" charset="-122"/>
                                      <a:cs typeface="Cambria" panose="02040503050406030204" pitchFamily="18" charset="0"/>
                                    </a:rPr>
                                    <m:t>{</m:t>
                                  </m:r>
                                  <m:r>
                                    <a:rPr lang="en-US" altLang="zh-CN" sz="1400" i="1">
                                      <a:solidFill>
                                        <a:srgbClr val="000000"/>
                                      </a:solidFill>
                                      <a:effectLst/>
                                      <a:latin typeface="Cambria Math" panose="02040503050406030204" pitchFamily="18" charset="0"/>
                                      <a:ea typeface="宋体" panose="02010600030101010101" pitchFamily="2" charset="-122"/>
                                      <a:cs typeface="Cambria" panose="02040503050406030204" pitchFamily="18" charset="0"/>
                                    </a:rPr>
                                    <m:t>𝑥</m:t>
                                  </m:r>
                                  <m:r>
                                    <a:rPr lang="en-US" altLang="zh-CN" sz="1400" i="1">
                                      <a:solidFill>
                                        <a:srgbClr val="000000"/>
                                      </a:solidFill>
                                      <a:effectLst/>
                                      <a:latin typeface="Cambria Math" panose="02040503050406030204" pitchFamily="18" charset="0"/>
                                      <a:ea typeface="宋体" panose="02010600030101010101" pitchFamily="2" charset="-122"/>
                                      <a:cs typeface="Cambria" panose="02040503050406030204" pitchFamily="18" charset="0"/>
                                    </a:rPr>
                                    <m:t>}</m:t>
                                  </m:r>
                                </m:sub>
                              </m:sSub>
                              <m:d>
                                <m:dPr>
                                  <m:begChr m:val="{"/>
                                  <m:endChr m:val="}"/>
                                  <m:ctrlPr>
                                    <a:rPr lang="zh-CN" altLang="zh-CN" sz="1400" i="1">
                                      <a:effectLst/>
                                      <a:latin typeface="Cambria Math" panose="02040503050406030204" pitchFamily="18" charset="0"/>
                                      <a:ea typeface="Cambria Math" panose="02040503050406030204" pitchFamily="18" charset="0"/>
                                      <a:cs typeface="Cambria" panose="02040503050406030204" pitchFamily="18" charset="0"/>
                                    </a:rPr>
                                  </m:ctrlPr>
                                </m:dPr>
                                <m:e>
                                  <m:sSup>
                                    <m:sSupPr>
                                      <m:ctrlPr>
                                        <a:rPr lang="zh-CN" altLang="zh-CN" sz="1400" i="1">
                                          <a:effectLst/>
                                          <a:latin typeface="Cambria Math" panose="02040503050406030204" pitchFamily="18" charset="0"/>
                                          <a:ea typeface="Cambria Math" panose="02040503050406030204" pitchFamily="18" charset="0"/>
                                          <a:cs typeface="Cambria" panose="02040503050406030204" pitchFamily="18" charset="0"/>
                                        </a:rPr>
                                      </m:ctrlPr>
                                    </m:sSupPr>
                                    <m:e>
                                      <m:d>
                                        <m:dPr>
                                          <m:begChr m:val="["/>
                                          <m:endChr m:val="]"/>
                                          <m:ctrlPr>
                                            <a:rPr lang="zh-CN" altLang="zh-CN" sz="1400" i="1">
                                              <a:effectLst/>
                                              <a:latin typeface="Cambria Math" panose="02040503050406030204" pitchFamily="18" charset="0"/>
                                              <a:ea typeface="Cambria Math" panose="02040503050406030204" pitchFamily="18" charset="0"/>
                                              <a:cs typeface="Cambria" panose="02040503050406030204" pitchFamily="18" charset="0"/>
                                            </a:rPr>
                                          </m:ctrlPr>
                                        </m:dPr>
                                        <m:e>
                                          <m:r>
                                            <a:rPr lang="en-US" altLang="zh-CN" sz="1400" i="1">
                                              <a:solidFill>
                                                <a:srgbClr val="000000"/>
                                              </a:solidFill>
                                              <a:effectLst/>
                                              <a:latin typeface="Cambria Math" panose="02040503050406030204" pitchFamily="18" charset="0"/>
                                              <a:ea typeface="宋体" panose="02010600030101010101" pitchFamily="2" charset="-122"/>
                                              <a:cs typeface="Cambria" panose="02040503050406030204" pitchFamily="18" charset="0"/>
                                            </a:rPr>
                                            <m:t>𝜏</m:t>
                                          </m:r>
                                          <m:d>
                                            <m:dPr>
                                              <m:ctrlPr>
                                                <a:rPr lang="zh-CN" altLang="zh-CN" sz="1400" i="1">
                                                  <a:effectLst/>
                                                  <a:latin typeface="Cambria Math" panose="02040503050406030204" pitchFamily="18" charset="0"/>
                                                  <a:ea typeface="Cambria Math" panose="02040503050406030204" pitchFamily="18" charset="0"/>
                                                  <a:cs typeface="Cambria" panose="02040503050406030204" pitchFamily="18" charset="0"/>
                                                </a:rPr>
                                              </m:ctrlPr>
                                            </m:dPr>
                                            <m:e>
                                              <m:r>
                                                <a:rPr lang="en-US" altLang="zh-CN" sz="1400" i="1">
                                                  <a:solidFill>
                                                    <a:srgbClr val="000000"/>
                                                  </a:solidFill>
                                                  <a:effectLst/>
                                                  <a:latin typeface="Cambria Math" panose="02040503050406030204" pitchFamily="18" charset="0"/>
                                                  <a:ea typeface="宋体" panose="02010600030101010101" pitchFamily="2" charset="-122"/>
                                                  <a:cs typeface="Cambria" panose="02040503050406030204" pitchFamily="18" charset="0"/>
                                                </a:rPr>
                                                <m:t>𝑢</m:t>
                                              </m:r>
                                            </m:e>
                                          </m:d>
                                        </m:e>
                                      </m:d>
                                    </m:e>
                                    <m:sup>
                                      <m:r>
                                        <a:rPr lang="en-US" altLang="zh-CN" sz="1400" i="1">
                                          <a:solidFill>
                                            <a:srgbClr val="000000"/>
                                          </a:solidFill>
                                          <a:effectLst/>
                                          <a:latin typeface="Cambria Math" panose="02040503050406030204" pitchFamily="18" charset="0"/>
                                          <a:ea typeface="宋体" panose="02010600030101010101" pitchFamily="2" charset="-122"/>
                                          <a:cs typeface="Cambria" panose="02040503050406030204" pitchFamily="18" charset="0"/>
                                        </a:rPr>
                                        <m:t>𝛼</m:t>
                                      </m:r>
                                    </m:sup>
                                  </m:sSup>
                                  <m:sSup>
                                    <m:sSupPr>
                                      <m:ctrlPr>
                                        <a:rPr lang="zh-CN" altLang="zh-CN" sz="1400" i="1">
                                          <a:effectLst/>
                                          <a:latin typeface="Cambria Math" panose="02040503050406030204" pitchFamily="18" charset="0"/>
                                          <a:ea typeface="Cambria Math" panose="02040503050406030204" pitchFamily="18" charset="0"/>
                                          <a:cs typeface="Cambria" panose="02040503050406030204" pitchFamily="18" charset="0"/>
                                        </a:rPr>
                                      </m:ctrlPr>
                                    </m:sSupPr>
                                    <m:e>
                                      <m:d>
                                        <m:dPr>
                                          <m:begChr m:val="["/>
                                          <m:endChr m:val="]"/>
                                          <m:ctrlPr>
                                            <a:rPr lang="zh-CN" altLang="zh-CN" sz="1400" i="1">
                                              <a:effectLst/>
                                              <a:latin typeface="Cambria Math" panose="02040503050406030204" pitchFamily="18" charset="0"/>
                                              <a:ea typeface="Cambria Math" panose="02040503050406030204" pitchFamily="18" charset="0"/>
                                              <a:cs typeface="Cambria" panose="02040503050406030204" pitchFamily="18" charset="0"/>
                                            </a:rPr>
                                          </m:ctrlPr>
                                        </m:dPr>
                                        <m:e>
                                          <m:r>
                                            <a:rPr lang="en-US" altLang="zh-CN" sz="1400" i="1">
                                              <a:solidFill>
                                                <a:srgbClr val="000000"/>
                                              </a:solidFill>
                                              <a:effectLst/>
                                              <a:latin typeface="Cambria Math" panose="02040503050406030204" pitchFamily="18" charset="0"/>
                                              <a:ea typeface="宋体" panose="02010600030101010101" pitchFamily="2" charset="-122"/>
                                              <a:cs typeface="Cambria" panose="02040503050406030204" pitchFamily="18" charset="0"/>
                                            </a:rPr>
                                            <m:t>𝜂</m:t>
                                          </m:r>
                                          <m:d>
                                            <m:dPr>
                                              <m:ctrlPr>
                                                <a:rPr lang="zh-CN" altLang="zh-CN" sz="1400" i="1">
                                                  <a:effectLst/>
                                                  <a:latin typeface="Cambria Math" panose="02040503050406030204" pitchFamily="18" charset="0"/>
                                                  <a:ea typeface="Cambria Math" panose="02040503050406030204" pitchFamily="18" charset="0"/>
                                                  <a:cs typeface="Cambria" panose="02040503050406030204" pitchFamily="18" charset="0"/>
                                                </a:rPr>
                                              </m:ctrlPr>
                                            </m:dPr>
                                            <m:e>
                                              <m:r>
                                                <a:rPr lang="en-US" altLang="zh-CN" sz="1400" i="1">
                                                  <a:solidFill>
                                                    <a:srgbClr val="000000"/>
                                                  </a:solidFill>
                                                  <a:effectLst/>
                                                  <a:latin typeface="Cambria Math" panose="02040503050406030204" pitchFamily="18" charset="0"/>
                                                  <a:ea typeface="宋体" panose="02010600030101010101" pitchFamily="2" charset="-122"/>
                                                  <a:cs typeface="Cambria" panose="02040503050406030204" pitchFamily="18" charset="0"/>
                                                </a:rPr>
                                                <m:t>𝑢</m:t>
                                              </m:r>
                                            </m:e>
                                          </m:d>
                                        </m:e>
                                      </m:d>
                                    </m:e>
                                    <m:sup>
                                      <m:r>
                                        <a:rPr lang="en-US" altLang="zh-CN" sz="1400" i="1">
                                          <a:solidFill>
                                            <a:srgbClr val="000000"/>
                                          </a:solidFill>
                                          <a:effectLst/>
                                          <a:latin typeface="Cambria Math" panose="02040503050406030204" pitchFamily="18" charset="0"/>
                                          <a:ea typeface="宋体" panose="02010600030101010101" pitchFamily="2" charset="-122"/>
                                          <a:cs typeface="Cambria" panose="02040503050406030204" pitchFamily="18" charset="0"/>
                                        </a:rPr>
                                        <m:t>𝛽</m:t>
                                      </m:r>
                                    </m:sup>
                                  </m:sSup>
                                </m:e>
                              </m:d>
                              <m:r>
                                <a:rPr lang="en-US" altLang="zh-CN" sz="1400" i="1">
                                  <a:solidFill>
                                    <a:srgbClr val="000000"/>
                                  </a:solidFill>
                                  <a:effectLst/>
                                  <a:latin typeface="Cambria Math" panose="02040503050406030204" pitchFamily="18" charset="0"/>
                                  <a:ea typeface="宋体" panose="02010600030101010101" pitchFamily="2" charset="-122"/>
                                  <a:cs typeface="Cambria" panose="02040503050406030204" pitchFamily="18" charset="0"/>
                                </a:rPr>
                                <m:t>,</m:t>
                              </m:r>
                              <m:r>
                                <a:rPr lang="en-US" altLang="zh-CN" sz="1400" i="1">
                                  <a:solidFill>
                                    <a:srgbClr val="000000"/>
                                  </a:solidFill>
                                  <a:effectLst/>
                                  <a:latin typeface="Cambria Math" panose="02040503050406030204" pitchFamily="18" charset="0"/>
                                  <a:ea typeface="宋体" panose="02010600030101010101" pitchFamily="2" charset="-122"/>
                                  <a:cs typeface="Cambria" panose="02040503050406030204" pitchFamily="18" charset="0"/>
                                </a:rPr>
                                <m:t>𝑟</m:t>
                              </m:r>
                              <m:r>
                                <a:rPr lang="en-US" altLang="zh-CN" sz="1400" i="1">
                                  <a:solidFill>
                                    <a:srgbClr val="000000"/>
                                  </a:solidFill>
                                  <a:effectLst/>
                                  <a:latin typeface="Cambria Math" panose="02040503050406030204" pitchFamily="18" charset="0"/>
                                  <a:ea typeface="宋体" panose="02010600030101010101" pitchFamily="2" charset="-122"/>
                                  <a:cs typeface="Cambria" panose="02040503050406030204" pitchFamily="18" charset="0"/>
                                </a:rPr>
                                <m:t>&lt;</m:t>
                              </m:r>
                              <m:sSub>
                                <m:sSubPr>
                                  <m:ctrlPr>
                                    <a:rPr lang="zh-CN" altLang="zh-CN" sz="1400" i="1">
                                      <a:effectLst/>
                                      <a:latin typeface="Cambria Math" panose="02040503050406030204" pitchFamily="18" charset="0"/>
                                      <a:ea typeface="Cambria Math" panose="02040503050406030204" pitchFamily="18" charset="0"/>
                                      <a:cs typeface="Cambria" panose="02040503050406030204" pitchFamily="18" charset="0"/>
                                    </a:rPr>
                                  </m:ctrlPr>
                                </m:sSubPr>
                                <m:e>
                                  <m:r>
                                    <a:rPr lang="en-US" altLang="zh-CN" sz="1400" i="1">
                                      <a:solidFill>
                                        <a:srgbClr val="000000"/>
                                      </a:solidFill>
                                      <a:effectLst/>
                                      <a:latin typeface="Cambria Math" panose="02040503050406030204" pitchFamily="18" charset="0"/>
                                      <a:ea typeface="宋体" panose="02010600030101010101" pitchFamily="2" charset="-122"/>
                                      <a:cs typeface="Cambria" panose="02040503050406030204" pitchFamily="18" charset="0"/>
                                    </a:rPr>
                                    <m:t>𝑟</m:t>
                                  </m:r>
                                </m:e>
                                <m:sub>
                                  <m:r>
                                    <a:rPr lang="en-US" altLang="zh-CN" sz="1400" i="1">
                                      <a:solidFill>
                                        <a:srgbClr val="000000"/>
                                      </a:solidFill>
                                      <a:effectLst/>
                                      <a:latin typeface="Cambria Math" panose="02040503050406030204" pitchFamily="18" charset="0"/>
                                      <a:ea typeface="宋体" panose="02010600030101010101" pitchFamily="2" charset="-122"/>
                                      <a:cs typeface="Cambria" panose="02040503050406030204" pitchFamily="18" charset="0"/>
                                    </a:rPr>
                                    <m:t>0</m:t>
                                  </m:r>
                                </m:sub>
                              </m:sSub>
                            </m:e>
                            <m:e>
                              <m:r>
                                <a:rPr lang="en-US" altLang="zh-CN" sz="1400" i="1">
                                  <a:solidFill>
                                    <a:srgbClr val="000000"/>
                                  </a:solidFill>
                                  <a:effectLst/>
                                  <a:latin typeface="Cambria Math" panose="02040503050406030204" pitchFamily="18" charset="0"/>
                                  <a:ea typeface="宋体" panose="02010600030101010101" pitchFamily="2" charset="-122"/>
                                  <a:cs typeface="Cambria" panose="02040503050406030204" pitchFamily="18" charset="0"/>
                                </a:rPr>
                                <m:t>𝑁</m:t>
                              </m:r>
                              <m:r>
                                <a:rPr lang="en-US" altLang="zh-CN" sz="1400" i="1">
                                  <a:solidFill>
                                    <a:srgbClr val="000000"/>
                                  </a:solidFill>
                                  <a:effectLst/>
                                  <a:latin typeface="Cambria Math" panose="02040503050406030204" pitchFamily="18" charset="0"/>
                                  <a:ea typeface="宋体" panose="02010600030101010101" pitchFamily="2" charset="-122"/>
                                  <a:cs typeface="Cambria" panose="02040503050406030204" pitchFamily="18" charset="0"/>
                                </a:rPr>
                                <m:t>                                                        ,</m:t>
                              </m:r>
                              <m:r>
                                <a:rPr lang="en-US" altLang="zh-CN" sz="1400" i="1">
                                  <a:solidFill>
                                    <a:srgbClr val="000000"/>
                                  </a:solidFill>
                                  <a:effectLst/>
                                  <a:latin typeface="Cambria Math" panose="02040503050406030204" pitchFamily="18" charset="0"/>
                                  <a:ea typeface="宋体" panose="02010600030101010101" pitchFamily="2" charset="-122"/>
                                  <a:cs typeface="Cambria" panose="02040503050406030204" pitchFamily="18" charset="0"/>
                                </a:rPr>
                                <m:t>𝑟</m:t>
                              </m:r>
                              <m:r>
                                <a:rPr lang="en-US" altLang="zh-CN" sz="1400" i="1">
                                  <a:solidFill>
                                    <a:srgbClr val="000000"/>
                                  </a:solidFill>
                                  <a:effectLst/>
                                  <a:latin typeface="Cambria Math" panose="02040503050406030204" pitchFamily="18" charset="0"/>
                                  <a:ea typeface="宋体" panose="02010600030101010101" pitchFamily="2" charset="-122"/>
                                  <a:cs typeface="Cambria" panose="02040503050406030204" pitchFamily="18" charset="0"/>
                                </a:rPr>
                                <m:t>≥</m:t>
                              </m:r>
                              <m:sSub>
                                <m:sSubPr>
                                  <m:ctrlPr>
                                    <a:rPr lang="zh-CN" altLang="zh-CN" sz="1400" i="1">
                                      <a:effectLst/>
                                      <a:latin typeface="Cambria Math" panose="02040503050406030204" pitchFamily="18" charset="0"/>
                                      <a:ea typeface="Cambria Math" panose="02040503050406030204" pitchFamily="18" charset="0"/>
                                      <a:cs typeface="Cambria" panose="02040503050406030204" pitchFamily="18" charset="0"/>
                                    </a:rPr>
                                  </m:ctrlPr>
                                </m:sSubPr>
                                <m:e>
                                  <m:r>
                                    <a:rPr lang="en-US" altLang="zh-CN" sz="1400" i="1">
                                      <a:solidFill>
                                        <a:srgbClr val="000000"/>
                                      </a:solidFill>
                                      <a:effectLst/>
                                      <a:latin typeface="Cambria Math" panose="02040503050406030204" pitchFamily="18" charset="0"/>
                                      <a:ea typeface="宋体" panose="02010600030101010101" pitchFamily="2" charset="-122"/>
                                      <a:cs typeface="Cambria" panose="02040503050406030204" pitchFamily="18" charset="0"/>
                                    </a:rPr>
                                    <m:t>𝑟</m:t>
                                  </m:r>
                                </m:e>
                                <m:sub>
                                  <m:r>
                                    <a:rPr lang="en-US" altLang="zh-CN" sz="1400" i="1">
                                      <a:solidFill>
                                        <a:srgbClr val="000000"/>
                                      </a:solidFill>
                                      <a:effectLst/>
                                      <a:latin typeface="Cambria Math" panose="02040503050406030204" pitchFamily="18" charset="0"/>
                                      <a:ea typeface="宋体" panose="02010600030101010101" pitchFamily="2" charset="-122"/>
                                      <a:cs typeface="Cambria" panose="02040503050406030204" pitchFamily="18" charset="0"/>
                                    </a:rPr>
                                    <m:t>0</m:t>
                                  </m:r>
                                </m:sub>
                              </m:sSub>
                            </m:e>
                          </m:eqArr>
                        </m:e>
                      </m:d>
                    </m:oMath>
                  </m:oMathPara>
                </a14:m>
                <a:endParaRPr lang="en-US" altLang="zh-CN" sz="1400" dirty="0">
                  <a:solidFill>
                    <a:srgbClr val="000000"/>
                  </a:solidFill>
                  <a:effectLst/>
                  <a:latin typeface="Arial" panose="020B0604020202020204" pitchFamily="34" charset="0"/>
                  <a:ea typeface="宋体" panose="02010600030101010101" pitchFamily="2" charset="-122"/>
                  <a:cs typeface="Cambria" panose="02040503050406030204" pitchFamily="18" charset="0"/>
                </a:endParaRPr>
              </a:p>
              <a:p>
                <a:pPr eaLnBrk="0">
                  <a:spcBef>
                    <a:spcPts val="425"/>
                  </a:spcBef>
                </a:pPr>
                <a:r>
                  <a:rPr lang="zh-CN" altLang="zh-CN" sz="1400" spc="15" dirty="0">
                    <a:solidFill>
                      <a:srgbClr val="000000"/>
                    </a:solidFill>
                    <a:effectLst/>
                    <a:latin typeface="Arial" panose="020B0604020202020204" pitchFamily="34" charset="0"/>
                    <a:ea typeface="宋体" panose="02010600030101010101" pitchFamily="2" charset="-122"/>
                    <a:cs typeface="宋体" panose="02010600030101010101" pitchFamily="2" charset="-122"/>
                  </a:rPr>
                  <a:t>其中</a:t>
                </a:r>
                <a:r>
                  <a:rPr lang="zh-CN" altLang="zh-CN" sz="1400" spc="-165" dirty="0">
                    <a:solidFill>
                      <a:srgbClr val="000000"/>
                    </a:solidFill>
                    <a:effectLst/>
                    <a:latin typeface="Arial" panose="020B0604020202020204" pitchFamily="34" charset="0"/>
                    <a:ea typeface="宋体" panose="02010600030101010101" pitchFamily="2" charset="-122"/>
                    <a:cs typeface="宋体" panose="02010600030101010101" pitchFamily="2" charset="-122"/>
                  </a:rPr>
                  <a:t> </a:t>
                </a:r>
                <a14:m>
                  <m:oMath xmlns:m="http://schemas.openxmlformats.org/officeDocument/2006/math">
                    <m:r>
                      <a:rPr lang="en-US" altLang="zh-CN" sz="1400" i="1" spc="15">
                        <a:solidFill>
                          <a:srgbClr val="000000"/>
                        </a:solidFill>
                        <a:effectLst/>
                        <a:latin typeface="Cambria Math" panose="02040503050406030204" pitchFamily="18" charset="0"/>
                        <a:ea typeface="Cambria" panose="02040503050406030204" pitchFamily="18" charset="0"/>
                        <a:cs typeface="Cambria" panose="02040503050406030204" pitchFamily="18" charset="0"/>
                      </a:rPr>
                      <m:t>𝑁</m:t>
                    </m:r>
                    <m:r>
                      <a:rPr lang="en-US" altLang="zh-CN" sz="1400" i="1" spc="15">
                        <a:solidFill>
                          <a:srgbClr val="000000"/>
                        </a:solidFill>
                        <a:effectLst/>
                        <a:latin typeface="Cambria Math" panose="02040503050406030204" pitchFamily="18" charset="0"/>
                        <a:ea typeface="MS Gothic" panose="020B0609070205080204" pitchFamily="49" charset="-128"/>
                        <a:cs typeface="MS Gothic" panose="020B0609070205080204" pitchFamily="49" charset="-128"/>
                      </a:rPr>
                      <m:t>∈</m:t>
                    </m:r>
                    <m:r>
                      <a:rPr lang="en-US" altLang="zh-CN" sz="1400" i="1" spc="-180">
                        <a:solidFill>
                          <a:srgbClr val="000000"/>
                        </a:solidFill>
                        <a:effectLst/>
                        <a:latin typeface="Cambria Math" panose="02040503050406030204" pitchFamily="18" charset="0"/>
                        <a:ea typeface="MS Gothic" panose="020B0609070205080204" pitchFamily="49" charset="-128"/>
                        <a:cs typeface="MS Gothic" panose="020B0609070205080204" pitchFamily="49" charset="-128"/>
                      </a:rPr>
                      <m:t> </m:t>
                    </m:r>
                    <m:r>
                      <a:rPr lang="en-US" altLang="zh-CN" sz="1400" i="1" spc="15">
                        <a:solidFill>
                          <a:srgbClr val="000000"/>
                        </a:solidFill>
                        <a:effectLst/>
                        <a:latin typeface="Cambria Math" panose="02040503050406030204" pitchFamily="18" charset="0"/>
                        <a:ea typeface="Cambria" panose="02040503050406030204" pitchFamily="18" charset="0"/>
                        <a:cs typeface="Cambria" panose="02040503050406030204" pitchFamily="18" charset="0"/>
                      </a:rPr>
                      <m:t>𝑉</m:t>
                    </m:r>
                  </m:oMath>
                </a14:m>
                <a:r>
                  <a:rPr lang="en-US" altLang="zh-CN" sz="1400" spc="140" dirty="0">
                    <a:solidFill>
                      <a:srgbClr val="000000"/>
                    </a:solidFill>
                    <a:effectLst/>
                    <a:latin typeface="Cambria" panose="02040503050406030204" pitchFamily="18" charset="0"/>
                    <a:ea typeface="Cambria" panose="02040503050406030204" pitchFamily="18" charset="0"/>
                    <a:cs typeface="Cambria" panose="02040503050406030204" pitchFamily="18" charset="0"/>
                  </a:rPr>
                  <a:t> </a:t>
                </a:r>
                <a:r>
                  <a:rPr lang="zh-CN" altLang="zh-CN" sz="1400" spc="15" dirty="0">
                    <a:solidFill>
                      <a:srgbClr val="000000"/>
                    </a:solidFill>
                    <a:effectLst/>
                    <a:latin typeface="Arial" panose="020B0604020202020204" pitchFamily="34" charset="0"/>
                    <a:ea typeface="宋体" panose="02010600030101010101" pitchFamily="2" charset="-122"/>
                    <a:cs typeface="宋体" panose="02010600030101010101" pitchFamily="2" charset="-122"/>
                  </a:rPr>
                  <a:t>是基于以下概率分布选择的随机节点：</a:t>
                </a:r>
                <a:endParaRPr lang="zh-CN" altLang="zh-CN" sz="1400" dirty="0">
                  <a:solidFill>
                    <a:srgbClr val="000000"/>
                  </a:solidFill>
                  <a:effectLst/>
                  <a:latin typeface="Arial" panose="020B0604020202020204" pitchFamily="34" charset="0"/>
                  <a:ea typeface="Arial" panose="020B0604020202020204" pitchFamily="34" charset="0"/>
                </a:endParaRPr>
              </a:p>
              <a:p>
                <a:pPr eaLnBrk="0">
                  <a:spcBef>
                    <a:spcPts val="425"/>
                  </a:spcBef>
                </a:pPr>
                <a14:m>
                  <m:oMathPara xmlns:m="http://schemas.openxmlformats.org/officeDocument/2006/math">
                    <m:oMathParaPr>
                      <m:jc m:val="centerGroup"/>
                    </m:oMathParaPr>
                    <m:oMath xmlns:m="http://schemas.openxmlformats.org/officeDocument/2006/math">
                      <m:eqArr>
                        <m:eqArrPr>
                          <m:ctrlPr>
                            <a:rPr lang="zh-CN" altLang="zh-CN" sz="1400" i="1" smtClean="0">
                              <a:effectLst/>
                              <a:latin typeface="Cambria Math" panose="02040503050406030204" pitchFamily="18" charset="0"/>
                              <a:ea typeface="Cambria Math" panose="02040503050406030204" pitchFamily="18" charset="0"/>
                              <a:cs typeface="宋体" panose="02010600030101010101" pitchFamily="2" charset="-122"/>
                            </a:rPr>
                          </m:ctrlPr>
                        </m:eqArrPr>
                        <m:e>
                          <m:r>
                            <a:rPr lang="en-US" altLang="zh-CN" sz="1400" i="1">
                              <a:solidFill>
                                <a:srgbClr val="000000"/>
                              </a:solidFill>
                              <a:effectLst/>
                              <a:latin typeface="Cambria Math" panose="02040503050406030204" pitchFamily="18" charset="0"/>
                              <a:ea typeface="宋体" panose="02010600030101010101" pitchFamily="2" charset="-122"/>
                              <a:cs typeface="宋体" panose="02010600030101010101" pitchFamily="2" charset="-122"/>
                            </a:rPr>
                            <m:t>𝑝</m:t>
                          </m:r>
                          <m:d>
                            <m:dPr>
                              <m:ctrlPr>
                                <a:rPr lang="zh-CN" altLang="zh-CN" sz="1400" i="1">
                                  <a:effectLst/>
                                  <a:latin typeface="Cambria Math" panose="02040503050406030204" pitchFamily="18" charset="0"/>
                                  <a:ea typeface="Cambria Math" panose="02040503050406030204" pitchFamily="18" charset="0"/>
                                  <a:cs typeface="宋体" panose="02010600030101010101" pitchFamily="2" charset="-122"/>
                                </a:rPr>
                              </m:ctrlPr>
                            </m:dPr>
                            <m:e>
                              <m:r>
                                <a:rPr lang="en-US" altLang="zh-CN" sz="1400" i="1">
                                  <a:solidFill>
                                    <a:srgbClr val="000000"/>
                                  </a:solidFill>
                                  <a:effectLst/>
                                  <a:latin typeface="Cambria Math" panose="02040503050406030204" pitchFamily="18" charset="0"/>
                                  <a:ea typeface="宋体" panose="02010600030101010101" pitchFamily="2" charset="-122"/>
                                  <a:cs typeface="宋体" panose="02010600030101010101" pitchFamily="2" charset="-122"/>
                                </a:rPr>
                                <m:t>𝑢</m:t>
                              </m:r>
                            </m:e>
                          </m:d>
                          <m:r>
                            <a:rPr lang="zh-CN" altLang="zh-CN" sz="1400">
                              <a:solidFill>
                                <a:srgbClr val="000000"/>
                              </a:solidFill>
                              <a:effectLst/>
                              <a:latin typeface="Cambria Math" panose="02040503050406030204" pitchFamily="18" charset="0"/>
                              <a:ea typeface="宋体" panose="02010600030101010101" pitchFamily="2" charset="-122"/>
                              <a:cs typeface="宋体" panose="02010600030101010101" pitchFamily="2" charset="-122"/>
                            </a:rPr>
                            <m:t>←</m:t>
                          </m:r>
                          <m:f>
                            <m:fPr>
                              <m:ctrlPr>
                                <a:rPr lang="zh-CN" altLang="zh-CN" sz="1400" i="1">
                                  <a:effectLst/>
                                  <a:latin typeface="Cambria Math" panose="02040503050406030204" pitchFamily="18" charset="0"/>
                                  <a:ea typeface="Cambria Math" panose="02040503050406030204" pitchFamily="18" charset="0"/>
                                  <a:cs typeface="宋体" panose="02010600030101010101" pitchFamily="2" charset="-122"/>
                                </a:rPr>
                              </m:ctrlPr>
                            </m:fPr>
                            <m:num>
                              <m:sSup>
                                <m:sSupPr>
                                  <m:ctrlPr>
                                    <a:rPr lang="zh-CN" altLang="zh-CN" sz="1400" i="1">
                                      <a:effectLst/>
                                      <a:latin typeface="Cambria Math" panose="02040503050406030204" pitchFamily="18" charset="0"/>
                                      <a:ea typeface="Cambria Math" panose="02040503050406030204" pitchFamily="18" charset="0"/>
                                      <a:cs typeface="宋体" panose="02010600030101010101" pitchFamily="2" charset="-122"/>
                                    </a:rPr>
                                  </m:ctrlPr>
                                </m:sSupPr>
                                <m:e>
                                  <m:d>
                                    <m:dPr>
                                      <m:begChr m:val="["/>
                                      <m:endChr m:val="]"/>
                                      <m:ctrlPr>
                                        <a:rPr lang="zh-CN" altLang="zh-CN" sz="1400" i="1">
                                          <a:effectLst/>
                                          <a:latin typeface="Cambria Math" panose="02040503050406030204" pitchFamily="18" charset="0"/>
                                          <a:ea typeface="Cambria Math" panose="02040503050406030204" pitchFamily="18" charset="0"/>
                                          <a:cs typeface="宋体" panose="02010600030101010101" pitchFamily="2" charset="-122"/>
                                        </a:rPr>
                                      </m:ctrlPr>
                                    </m:dPr>
                                    <m:e>
                                      <m:r>
                                        <m:rPr>
                                          <m:sty m:val="p"/>
                                        </m:rPr>
                                        <a:rPr lang="en-US" altLang="zh-CN" sz="1400">
                                          <a:solidFill>
                                            <a:srgbClr val="000000"/>
                                          </a:solidFill>
                                          <a:effectLst/>
                                          <a:latin typeface="Cambria Math" panose="02040503050406030204" pitchFamily="18" charset="0"/>
                                          <a:ea typeface="宋体" panose="02010600030101010101" pitchFamily="2" charset="-122"/>
                                          <a:cs typeface="宋体" panose="02010600030101010101" pitchFamily="2" charset="-122"/>
                                        </a:rPr>
                                        <m:t>τ</m:t>
                                      </m:r>
                                      <m:d>
                                        <m:dPr>
                                          <m:ctrlPr>
                                            <a:rPr lang="zh-CN" altLang="zh-CN" sz="1400" i="1">
                                              <a:effectLst/>
                                              <a:latin typeface="Cambria Math" panose="02040503050406030204" pitchFamily="18" charset="0"/>
                                              <a:ea typeface="Cambria Math" panose="02040503050406030204" pitchFamily="18" charset="0"/>
                                              <a:cs typeface="宋体" panose="02010600030101010101" pitchFamily="2" charset="-122"/>
                                            </a:rPr>
                                          </m:ctrlPr>
                                        </m:dPr>
                                        <m:e>
                                          <m:r>
                                            <a:rPr lang="en-US" altLang="zh-CN" sz="1400" i="1">
                                              <a:solidFill>
                                                <a:srgbClr val="000000"/>
                                              </a:solidFill>
                                              <a:effectLst/>
                                              <a:latin typeface="Cambria Math" panose="02040503050406030204" pitchFamily="18" charset="0"/>
                                              <a:ea typeface="宋体" panose="02010600030101010101" pitchFamily="2" charset="-122"/>
                                              <a:cs typeface="宋体" panose="02010600030101010101" pitchFamily="2" charset="-122"/>
                                            </a:rPr>
                                            <m:t>𝑢</m:t>
                                          </m:r>
                                        </m:e>
                                      </m:d>
                                    </m:e>
                                  </m:d>
                                </m:e>
                                <m:sup>
                                  <m:r>
                                    <m:rPr>
                                      <m:sty m:val="p"/>
                                    </m:rPr>
                                    <a:rPr lang="en-US" altLang="zh-CN" sz="1400">
                                      <a:solidFill>
                                        <a:srgbClr val="000000"/>
                                      </a:solidFill>
                                      <a:effectLst/>
                                      <a:latin typeface="Cambria Math" panose="02040503050406030204" pitchFamily="18" charset="0"/>
                                      <a:ea typeface="宋体" panose="02010600030101010101" pitchFamily="2" charset="-122"/>
                                      <a:cs typeface="宋体" panose="02010600030101010101" pitchFamily="2" charset="-122"/>
                                    </a:rPr>
                                    <m:t>α</m:t>
                                  </m:r>
                                </m:sup>
                              </m:sSup>
                              <m:sSup>
                                <m:sSupPr>
                                  <m:ctrlPr>
                                    <a:rPr lang="zh-CN" altLang="zh-CN" sz="1400" i="1">
                                      <a:effectLst/>
                                      <a:latin typeface="Cambria Math" panose="02040503050406030204" pitchFamily="18" charset="0"/>
                                      <a:ea typeface="Cambria Math" panose="02040503050406030204" pitchFamily="18" charset="0"/>
                                      <a:cs typeface="宋体" panose="02010600030101010101" pitchFamily="2" charset="-122"/>
                                    </a:rPr>
                                  </m:ctrlPr>
                                </m:sSupPr>
                                <m:e>
                                  <m:d>
                                    <m:dPr>
                                      <m:begChr m:val="["/>
                                      <m:endChr m:val="]"/>
                                      <m:ctrlPr>
                                        <a:rPr lang="zh-CN" altLang="zh-CN" sz="1400" i="1">
                                          <a:effectLst/>
                                          <a:latin typeface="Cambria Math" panose="02040503050406030204" pitchFamily="18" charset="0"/>
                                          <a:ea typeface="Cambria Math" panose="02040503050406030204" pitchFamily="18" charset="0"/>
                                          <a:cs typeface="宋体" panose="02010600030101010101" pitchFamily="2" charset="-122"/>
                                        </a:rPr>
                                      </m:ctrlPr>
                                    </m:dPr>
                                    <m:e>
                                      <m:r>
                                        <m:rPr>
                                          <m:sty m:val="p"/>
                                        </m:rPr>
                                        <a:rPr lang="en-US" altLang="zh-CN" sz="1400">
                                          <a:solidFill>
                                            <a:srgbClr val="000000"/>
                                          </a:solidFill>
                                          <a:effectLst/>
                                          <a:latin typeface="Cambria Math" panose="02040503050406030204" pitchFamily="18" charset="0"/>
                                          <a:ea typeface="宋体" panose="02010600030101010101" pitchFamily="2" charset="-122"/>
                                          <a:cs typeface="宋体" panose="02010600030101010101" pitchFamily="2" charset="-122"/>
                                        </a:rPr>
                                        <m:t>η</m:t>
                                      </m:r>
                                      <m:d>
                                        <m:dPr>
                                          <m:ctrlPr>
                                            <a:rPr lang="zh-CN" altLang="zh-CN" sz="1400" i="1">
                                              <a:effectLst/>
                                              <a:latin typeface="Cambria Math" panose="02040503050406030204" pitchFamily="18" charset="0"/>
                                              <a:ea typeface="Cambria Math" panose="02040503050406030204" pitchFamily="18" charset="0"/>
                                              <a:cs typeface="宋体" panose="02010600030101010101" pitchFamily="2" charset="-122"/>
                                            </a:rPr>
                                          </m:ctrlPr>
                                        </m:dPr>
                                        <m:e>
                                          <m:r>
                                            <a:rPr lang="en-US" altLang="zh-CN" sz="1400" i="1">
                                              <a:solidFill>
                                                <a:srgbClr val="000000"/>
                                              </a:solidFill>
                                              <a:effectLst/>
                                              <a:latin typeface="Cambria Math" panose="02040503050406030204" pitchFamily="18" charset="0"/>
                                              <a:ea typeface="宋体" panose="02010600030101010101" pitchFamily="2" charset="-122"/>
                                              <a:cs typeface="宋体" panose="02010600030101010101" pitchFamily="2" charset="-122"/>
                                            </a:rPr>
                                            <m:t>𝑢</m:t>
                                          </m:r>
                                        </m:e>
                                      </m:d>
                                    </m:e>
                                  </m:d>
                                </m:e>
                                <m:sup>
                                  <m:r>
                                    <m:rPr>
                                      <m:sty m:val="p"/>
                                    </m:rPr>
                                    <a:rPr lang="en-US" altLang="zh-CN" sz="1400">
                                      <a:solidFill>
                                        <a:srgbClr val="000000"/>
                                      </a:solidFill>
                                      <a:effectLst/>
                                      <a:latin typeface="Cambria Math" panose="02040503050406030204" pitchFamily="18" charset="0"/>
                                      <a:ea typeface="宋体" panose="02010600030101010101" pitchFamily="2" charset="-122"/>
                                      <a:cs typeface="宋体" panose="02010600030101010101" pitchFamily="2" charset="-122"/>
                                    </a:rPr>
                                    <m:t>β</m:t>
                                  </m:r>
                                </m:sup>
                              </m:sSup>
                            </m:num>
                            <m:den>
                              <m:nary>
                                <m:naryPr>
                                  <m:chr m:val="∑"/>
                                  <m:supHide m:val="on"/>
                                  <m:ctrlPr>
                                    <a:rPr lang="zh-CN" altLang="zh-CN" sz="1400" i="1">
                                      <a:effectLst/>
                                      <a:latin typeface="Cambria Math" panose="02040503050406030204" pitchFamily="18" charset="0"/>
                                      <a:ea typeface="Cambria Math" panose="02040503050406030204" pitchFamily="18" charset="0"/>
                                      <a:cs typeface="宋体" panose="02010600030101010101" pitchFamily="2" charset="-122"/>
                                    </a:rPr>
                                  </m:ctrlPr>
                                </m:naryPr>
                                <m:sub>
                                  <m:r>
                                    <a:rPr lang="en-US" altLang="zh-CN" sz="1400" i="1">
                                      <a:solidFill>
                                        <a:srgbClr val="000000"/>
                                      </a:solidFill>
                                      <a:effectLst/>
                                      <a:latin typeface="Cambria Math" panose="02040503050406030204" pitchFamily="18" charset="0"/>
                                      <a:ea typeface="宋体" panose="02010600030101010101" pitchFamily="2" charset="-122"/>
                                      <a:cs typeface="宋体" panose="02010600030101010101" pitchFamily="2" charset="-122"/>
                                    </a:rPr>
                                    <m:t>𝑤</m:t>
                                  </m:r>
                                  <m:r>
                                    <a:rPr lang="zh-CN" altLang="zh-CN" sz="1400">
                                      <a:solidFill>
                                        <a:srgbClr val="000000"/>
                                      </a:solidFill>
                                      <a:effectLst/>
                                      <a:latin typeface="Cambria Math" panose="02040503050406030204" pitchFamily="18" charset="0"/>
                                      <a:ea typeface="宋体" panose="02010600030101010101" pitchFamily="2" charset="-122"/>
                                      <a:cs typeface="宋体" panose="02010600030101010101" pitchFamily="2" charset="-122"/>
                                    </a:rPr>
                                    <m:t>∈</m:t>
                                  </m:r>
                                  <m:r>
                                    <a:rPr lang="en-US" altLang="zh-CN" sz="1400" i="1">
                                      <a:solidFill>
                                        <a:srgbClr val="000000"/>
                                      </a:solidFill>
                                      <a:effectLst/>
                                      <a:latin typeface="Cambria Math" panose="02040503050406030204" pitchFamily="18" charset="0"/>
                                      <a:ea typeface="宋体" panose="02010600030101010101" pitchFamily="2" charset="-122"/>
                                      <a:cs typeface="宋体" panose="02010600030101010101" pitchFamily="2" charset="-122"/>
                                    </a:rPr>
                                    <m:t>𝑉</m:t>
                                  </m:r>
                                </m:sub>
                                <m:sup/>
                                <m:e>
                                  <m:sSup>
                                    <m:sSupPr>
                                      <m:ctrlPr>
                                        <a:rPr lang="zh-CN" altLang="zh-CN" sz="1400" i="1">
                                          <a:effectLst/>
                                          <a:latin typeface="Cambria Math" panose="02040503050406030204" pitchFamily="18" charset="0"/>
                                          <a:ea typeface="Cambria Math" panose="02040503050406030204" pitchFamily="18" charset="0"/>
                                          <a:cs typeface="宋体" panose="02010600030101010101" pitchFamily="2" charset="-122"/>
                                        </a:rPr>
                                      </m:ctrlPr>
                                    </m:sSupPr>
                                    <m:e>
                                      <m:d>
                                        <m:dPr>
                                          <m:begChr m:val="["/>
                                          <m:endChr m:val="]"/>
                                          <m:ctrlPr>
                                            <a:rPr lang="zh-CN" altLang="zh-CN" sz="1400" i="1">
                                              <a:effectLst/>
                                              <a:latin typeface="Cambria Math" panose="02040503050406030204" pitchFamily="18" charset="0"/>
                                              <a:ea typeface="Cambria Math" panose="02040503050406030204" pitchFamily="18" charset="0"/>
                                              <a:cs typeface="宋体" panose="02010600030101010101" pitchFamily="2" charset="-122"/>
                                            </a:rPr>
                                          </m:ctrlPr>
                                        </m:dPr>
                                        <m:e>
                                          <m:r>
                                            <m:rPr>
                                              <m:sty m:val="p"/>
                                            </m:rPr>
                                            <a:rPr lang="en-US" altLang="zh-CN" sz="1400">
                                              <a:solidFill>
                                                <a:srgbClr val="000000"/>
                                              </a:solidFill>
                                              <a:effectLst/>
                                              <a:latin typeface="Cambria Math" panose="02040503050406030204" pitchFamily="18" charset="0"/>
                                              <a:ea typeface="宋体" panose="02010600030101010101" pitchFamily="2" charset="-122"/>
                                              <a:cs typeface="宋体" panose="02010600030101010101" pitchFamily="2" charset="-122"/>
                                            </a:rPr>
                                            <m:t>τ</m:t>
                                          </m:r>
                                          <m:d>
                                            <m:dPr>
                                              <m:ctrlPr>
                                                <a:rPr lang="zh-CN" altLang="zh-CN" sz="1400" i="1">
                                                  <a:effectLst/>
                                                  <a:latin typeface="Cambria Math" panose="02040503050406030204" pitchFamily="18" charset="0"/>
                                                  <a:ea typeface="Cambria Math" panose="02040503050406030204" pitchFamily="18" charset="0"/>
                                                  <a:cs typeface="宋体" panose="02010600030101010101" pitchFamily="2" charset="-122"/>
                                                </a:rPr>
                                              </m:ctrlPr>
                                            </m:dPr>
                                            <m:e>
                                              <m:r>
                                                <a:rPr lang="en-US" altLang="zh-CN" sz="1400" i="1">
                                                  <a:solidFill>
                                                    <a:srgbClr val="000000"/>
                                                  </a:solidFill>
                                                  <a:effectLst/>
                                                  <a:latin typeface="Cambria Math" panose="02040503050406030204" pitchFamily="18" charset="0"/>
                                                  <a:ea typeface="宋体" panose="02010600030101010101" pitchFamily="2" charset="-122"/>
                                                  <a:cs typeface="宋体" panose="02010600030101010101" pitchFamily="2" charset="-122"/>
                                                </a:rPr>
                                                <m:t>𝑤</m:t>
                                              </m:r>
                                            </m:e>
                                          </m:d>
                                        </m:e>
                                      </m:d>
                                    </m:e>
                                    <m:sup>
                                      <m:r>
                                        <m:rPr>
                                          <m:sty m:val="p"/>
                                        </m:rPr>
                                        <a:rPr lang="en-US" altLang="zh-CN" sz="1400">
                                          <a:solidFill>
                                            <a:srgbClr val="000000"/>
                                          </a:solidFill>
                                          <a:effectLst/>
                                          <a:latin typeface="Cambria Math" panose="02040503050406030204" pitchFamily="18" charset="0"/>
                                          <a:ea typeface="宋体" panose="02010600030101010101" pitchFamily="2" charset="-122"/>
                                          <a:cs typeface="宋体" panose="02010600030101010101" pitchFamily="2" charset="-122"/>
                                        </a:rPr>
                                        <m:t>α</m:t>
                                      </m:r>
                                    </m:sup>
                                  </m:sSup>
                                  <m:sSup>
                                    <m:sSupPr>
                                      <m:ctrlPr>
                                        <a:rPr lang="zh-CN" altLang="zh-CN" sz="1400" i="1">
                                          <a:effectLst/>
                                          <a:latin typeface="Cambria Math" panose="02040503050406030204" pitchFamily="18" charset="0"/>
                                          <a:ea typeface="Cambria Math" panose="02040503050406030204" pitchFamily="18" charset="0"/>
                                          <a:cs typeface="宋体" panose="02010600030101010101" pitchFamily="2" charset="-122"/>
                                        </a:rPr>
                                      </m:ctrlPr>
                                    </m:sSupPr>
                                    <m:e>
                                      <m:d>
                                        <m:dPr>
                                          <m:begChr m:val="["/>
                                          <m:endChr m:val="]"/>
                                          <m:ctrlPr>
                                            <a:rPr lang="zh-CN" altLang="zh-CN" sz="1400" i="1">
                                              <a:effectLst/>
                                              <a:latin typeface="Cambria Math" panose="02040503050406030204" pitchFamily="18" charset="0"/>
                                              <a:ea typeface="Cambria Math" panose="02040503050406030204" pitchFamily="18" charset="0"/>
                                              <a:cs typeface="宋体" panose="02010600030101010101" pitchFamily="2" charset="-122"/>
                                            </a:rPr>
                                          </m:ctrlPr>
                                        </m:dPr>
                                        <m:e>
                                          <m:r>
                                            <m:rPr>
                                              <m:sty m:val="p"/>
                                            </m:rPr>
                                            <a:rPr lang="en-US" altLang="zh-CN" sz="1400">
                                              <a:solidFill>
                                                <a:srgbClr val="000000"/>
                                              </a:solidFill>
                                              <a:effectLst/>
                                              <a:latin typeface="Cambria Math" panose="02040503050406030204" pitchFamily="18" charset="0"/>
                                              <a:ea typeface="宋体" panose="02010600030101010101" pitchFamily="2" charset="-122"/>
                                              <a:cs typeface="宋体" panose="02010600030101010101" pitchFamily="2" charset="-122"/>
                                            </a:rPr>
                                            <m:t>η</m:t>
                                          </m:r>
                                          <m:d>
                                            <m:dPr>
                                              <m:ctrlPr>
                                                <a:rPr lang="zh-CN" altLang="zh-CN" sz="1400" i="1">
                                                  <a:effectLst/>
                                                  <a:latin typeface="Cambria Math" panose="02040503050406030204" pitchFamily="18" charset="0"/>
                                                  <a:ea typeface="Cambria Math" panose="02040503050406030204" pitchFamily="18" charset="0"/>
                                                  <a:cs typeface="宋体" panose="02010600030101010101" pitchFamily="2" charset="-122"/>
                                                </a:rPr>
                                              </m:ctrlPr>
                                            </m:dPr>
                                            <m:e>
                                              <m:r>
                                                <a:rPr lang="en-US" altLang="zh-CN" sz="1400" i="1">
                                                  <a:solidFill>
                                                    <a:srgbClr val="000000"/>
                                                  </a:solidFill>
                                                  <a:effectLst/>
                                                  <a:latin typeface="Cambria Math" panose="02040503050406030204" pitchFamily="18" charset="0"/>
                                                  <a:ea typeface="宋体" panose="02010600030101010101" pitchFamily="2" charset="-122"/>
                                                  <a:cs typeface="宋体" panose="02010600030101010101" pitchFamily="2" charset="-122"/>
                                                </a:rPr>
                                                <m:t>𝑤</m:t>
                                              </m:r>
                                            </m:e>
                                          </m:d>
                                        </m:e>
                                      </m:d>
                                    </m:e>
                                    <m:sup>
                                      <m:r>
                                        <m:rPr>
                                          <m:sty m:val="p"/>
                                        </m:rPr>
                                        <a:rPr lang="en-US" altLang="zh-CN" sz="1400">
                                          <a:solidFill>
                                            <a:srgbClr val="000000"/>
                                          </a:solidFill>
                                          <a:effectLst/>
                                          <a:latin typeface="Cambria Math" panose="02040503050406030204" pitchFamily="18" charset="0"/>
                                          <a:ea typeface="宋体" panose="02010600030101010101" pitchFamily="2" charset="-122"/>
                                          <a:cs typeface="宋体" panose="02010600030101010101" pitchFamily="2" charset="-122"/>
                                        </a:rPr>
                                        <m:t>β</m:t>
                                      </m:r>
                                    </m:sup>
                                  </m:sSup>
                                </m:e>
                              </m:nary>
                            </m:den>
                          </m:f>
                          <m:r>
                            <a:rPr lang="en-US" altLang="zh-CN" sz="1400" i="1">
                              <a:solidFill>
                                <a:srgbClr val="000000"/>
                              </a:solidFill>
                              <a:effectLst/>
                              <a:latin typeface="Cambria Math" panose="02040503050406030204" pitchFamily="18" charset="0"/>
                              <a:ea typeface="宋体" panose="02010600030101010101" pitchFamily="2" charset="-122"/>
                              <a:cs typeface="宋体" panose="02010600030101010101" pitchFamily="2" charset="-122"/>
                            </a:rPr>
                            <m:t>.#</m:t>
                          </m:r>
                        </m:e>
                      </m:eqArr>
                    </m:oMath>
                  </m:oMathPara>
                </a14:m>
                <a:endParaRPr lang="zh-CN" altLang="zh-CN" sz="1400" dirty="0">
                  <a:solidFill>
                    <a:srgbClr val="000000"/>
                  </a:solidFill>
                  <a:effectLst/>
                  <a:latin typeface="Arial" panose="020B0604020202020204" pitchFamily="34" charset="0"/>
                  <a:ea typeface="Arial" panose="020B0604020202020204" pitchFamily="34" charset="0"/>
                </a:endParaRPr>
              </a:p>
            </p:txBody>
          </p:sp>
        </mc:Choice>
        <mc:Fallback xmlns="">
          <p:sp>
            <p:nvSpPr>
              <p:cNvPr id="21" name="文本框 20">
                <a:extLst>
                  <a:ext uri="{FF2B5EF4-FFF2-40B4-BE49-F238E27FC236}">
                    <a16:creationId xmlns:a16="http://schemas.microsoft.com/office/drawing/2014/main" id="{8DFD21B5-6E0A-4371-E9CE-EAE77C12D982}"/>
                  </a:ext>
                </a:extLst>
              </p:cNvPr>
              <p:cNvSpPr txBox="1">
                <a:spLocks noRot="1" noChangeAspect="1" noMove="1" noResize="1" noEditPoints="1" noAdjustHandles="1" noChangeArrowheads="1" noChangeShapeType="1" noTextEdit="1"/>
              </p:cNvSpPr>
              <p:nvPr/>
            </p:nvSpPr>
            <p:spPr>
              <a:xfrm>
                <a:off x="721543" y="2614963"/>
                <a:ext cx="6094520" cy="1628074"/>
              </a:xfrm>
              <a:prstGeom prst="rect">
                <a:avLst/>
              </a:prstGeom>
              <a:blipFill>
                <a:blip r:embed="rId6"/>
                <a:stretch>
                  <a:fillRect l="-300" t="-112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文本框 26">
                <a:extLst>
                  <a:ext uri="{FF2B5EF4-FFF2-40B4-BE49-F238E27FC236}">
                    <a16:creationId xmlns:a16="http://schemas.microsoft.com/office/drawing/2014/main" id="{973D31A1-DD40-8B0C-051A-BF7340D81178}"/>
                  </a:ext>
                </a:extLst>
              </p:cNvPr>
              <p:cNvSpPr txBox="1"/>
              <p:nvPr/>
            </p:nvSpPr>
            <p:spPr>
              <a:xfrm>
                <a:off x="721543" y="4945544"/>
                <a:ext cx="6094520" cy="954107"/>
              </a:xfrm>
              <a:prstGeom prst="rect">
                <a:avLst/>
              </a:prstGeom>
              <a:noFill/>
            </p:spPr>
            <p:txBody>
              <a:bodyPr wrap="square">
                <a:spAutoFit/>
              </a:bodyPr>
              <a:lstStyle/>
              <a:p>
                <a14:m>
                  <m:oMath xmlns:m="http://schemas.openxmlformats.org/officeDocument/2006/math">
                    <m:r>
                      <a:rPr lang="en-US" altLang="zh-CN" sz="1400" i="1" smtClean="0">
                        <a:latin typeface="Cambria Math" panose="02040503050406030204" pitchFamily="18" charset="0"/>
                      </a:rPr>
                      <m:t>𝜌</m:t>
                    </m:r>
                  </m:oMath>
                </a14:m>
                <a:r>
                  <a:rPr lang="en-US" altLang="zh-CN" sz="1400" dirty="0"/>
                  <a:t>:</a:t>
                </a:r>
                <a:r>
                  <a:rPr lang="zh-CN" altLang="zh-CN" sz="1400" dirty="0"/>
                  <a:t>信息素挥发系数</a:t>
                </a:r>
                <a:endParaRPr lang="zh-CN" altLang="en-US" sz="1400" dirty="0"/>
              </a:p>
              <a:p>
                <a14:m>
                  <m:oMath xmlns:m="http://schemas.openxmlformats.org/officeDocument/2006/math">
                    <m:r>
                      <a:rPr lang="zh-CN" altLang="zh-CN" sz="1400" i="1" spc="-5">
                        <a:solidFill>
                          <a:srgbClr val="000000"/>
                        </a:solidFill>
                        <a:latin typeface="Cambria Math" panose="02040503050406030204" pitchFamily="18" charset="0"/>
                        <a:ea typeface="微软雅黑" panose="020B0503020204020204" pitchFamily="34" charset="-122"/>
                        <a:cs typeface="微软雅黑" panose="020B0503020204020204" pitchFamily="34" charset="-122"/>
                      </a:rPr>
                      <m:t>∆</m:t>
                    </m:r>
                    <m:sSub>
                      <m:sSubPr>
                        <m:ctrlPr>
                          <a:rPr lang="zh-CN" altLang="zh-CN" sz="1400" i="1" spc="-5">
                            <a:latin typeface="Cambria Math" panose="02040503050406030204" pitchFamily="18" charset="0"/>
                            <a:ea typeface="Cambria Math" panose="02040503050406030204" pitchFamily="18" charset="0"/>
                            <a:cs typeface="宋体" panose="02010600030101010101" pitchFamily="2" charset="-122"/>
                          </a:rPr>
                        </m:ctrlPr>
                      </m:sSubPr>
                      <m:e>
                        <m:r>
                          <a:rPr lang="en-US" altLang="zh-CN" sz="1400" i="1" spc="-5">
                            <a:solidFill>
                              <a:srgbClr val="000000"/>
                            </a:solidFill>
                            <a:latin typeface="Cambria Math" panose="02040503050406030204" pitchFamily="18" charset="0"/>
                            <a:cs typeface="宋体" panose="02010600030101010101" pitchFamily="2" charset="-122"/>
                          </a:rPr>
                          <m:t>𝜏</m:t>
                        </m:r>
                      </m:e>
                      <m:sub>
                        <m:r>
                          <a:rPr lang="en-US" altLang="zh-CN" sz="1400" i="1" spc="-5">
                            <a:solidFill>
                              <a:srgbClr val="000000"/>
                            </a:solidFill>
                            <a:latin typeface="Cambria Math" panose="02040503050406030204" pitchFamily="18" charset="0"/>
                            <a:cs typeface="宋体" panose="02010600030101010101" pitchFamily="2" charset="-122"/>
                          </a:rPr>
                          <m:t>𝐼</m:t>
                        </m:r>
                      </m:sub>
                    </m:sSub>
                    <m:r>
                      <a:rPr lang="en-US" altLang="zh-CN" sz="1400" b="0" i="0" spc="-5" smtClean="0">
                        <a:solidFill>
                          <a:srgbClr val="000000"/>
                        </a:solidFill>
                        <a:latin typeface="Cambria Math" panose="02040503050406030204" pitchFamily="18" charset="0"/>
                        <a:cs typeface="宋体" panose="02010600030101010101" pitchFamily="2" charset="-122"/>
                      </a:rPr>
                      <m:t>:</m:t>
                    </m:r>
                  </m:oMath>
                </a14:m>
                <a:r>
                  <a:rPr lang="zh-CN" altLang="zh-CN" sz="1400" spc="-5" dirty="0">
                    <a:solidFill>
                      <a:srgbClr val="000000"/>
                    </a:solidFill>
                    <a:cs typeface="宋体" panose="02010600030101010101" pitchFamily="2" charset="-122"/>
                  </a:rPr>
                  <a:t>信息素的增量</a:t>
                </a:r>
                <a:endParaRPr lang="zh-CN" altLang="en-US" sz="1400" dirty="0"/>
              </a:p>
              <a:p>
                <a:r>
                  <a:rPr lang="zh-CN" altLang="zh-CN" sz="1400" spc="25" dirty="0">
                    <a:solidFill>
                      <a:srgbClr val="000000"/>
                    </a:solidFill>
                    <a:effectLst/>
                    <a:latin typeface="+mn-ea"/>
                  </a:rPr>
                  <a:t>参数</a:t>
                </a:r>
                <a14:m>
                  <m:oMath xmlns:m="http://schemas.openxmlformats.org/officeDocument/2006/math">
                    <m:r>
                      <a:rPr lang="en-US" altLang="zh-CN" sz="1400" i="1" spc="25">
                        <a:solidFill>
                          <a:srgbClr val="000000"/>
                        </a:solidFill>
                        <a:effectLst/>
                        <a:latin typeface="Cambria Math" panose="02040503050406030204" pitchFamily="18" charset="0"/>
                        <a:cs typeface="Times New Roman" panose="02020603050405020304" pitchFamily="18" charset="0"/>
                      </a:rPr>
                      <m:t>𝛼</m:t>
                    </m:r>
                  </m:oMath>
                </a14:m>
                <a:r>
                  <a:rPr lang="zh-CN" altLang="zh-CN" sz="1400" spc="25" dirty="0">
                    <a:solidFill>
                      <a:srgbClr val="000000"/>
                    </a:solidFill>
                    <a:effectLst/>
                    <a:latin typeface="+mn-ea"/>
                  </a:rPr>
                  <a:t>作为信息素启发式因子，它反映了信息素浓度在蚂蚁选择下一个节点时的重要性。</a:t>
                </a:r>
                <a:r>
                  <a:rPr lang="zh-CN" altLang="zh-CN" sz="1400" spc="25" dirty="0">
                    <a:solidFill>
                      <a:srgbClr val="000000"/>
                    </a:solidFill>
                    <a:latin typeface="+mn-ea"/>
                  </a:rPr>
                  <a:t>参数</a:t>
                </a:r>
                <a14:m>
                  <m:oMath xmlns:m="http://schemas.openxmlformats.org/officeDocument/2006/math">
                    <m:r>
                      <a:rPr lang="en-US" altLang="zh-CN" sz="1400" i="1">
                        <a:latin typeface="Cambria Math" panose="02040503050406030204" pitchFamily="18" charset="0"/>
                      </a:rPr>
                      <m:t>𝛽</m:t>
                    </m:r>
                  </m:oMath>
                </a14:m>
                <a:r>
                  <a:rPr lang="zh-CN" altLang="zh-CN" sz="1400" dirty="0">
                    <a:latin typeface="+mn-ea"/>
                  </a:rPr>
                  <a:t>被称为期望启发因子，用于控制算法的正反馈搜索程度。</a:t>
                </a:r>
                <a:endParaRPr lang="zh-CN" altLang="en-US" sz="1400" dirty="0">
                  <a:latin typeface="+mn-ea"/>
                </a:endParaRPr>
              </a:p>
            </p:txBody>
          </p:sp>
        </mc:Choice>
        <mc:Fallback xmlns="">
          <p:sp>
            <p:nvSpPr>
              <p:cNvPr id="27" name="文本框 26">
                <a:extLst>
                  <a:ext uri="{FF2B5EF4-FFF2-40B4-BE49-F238E27FC236}">
                    <a16:creationId xmlns:a16="http://schemas.microsoft.com/office/drawing/2014/main" id="{973D31A1-DD40-8B0C-051A-BF7340D81178}"/>
                  </a:ext>
                </a:extLst>
              </p:cNvPr>
              <p:cNvSpPr txBox="1">
                <a:spLocks noRot="1" noChangeAspect="1" noMove="1" noResize="1" noEditPoints="1" noAdjustHandles="1" noChangeArrowheads="1" noChangeShapeType="1" noTextEdit="1"/>
              </p:cNvSpPr>
              <p:nvPr/>
            </p:nvSpPr>
            <p:spPr>
              <a:xfrm>
                <a:off x="721543" y="4945544"/>
                <a:ext cx="6094520" cy="954107"/>
              </a:xfrm>
              <a:prstGeom prst="rect">
                <a:avLst/>
              </a:prstGeom>
              <a:blipFill>
                <a:blip r:embed="rId7"/>
                <a:stretch>
                  <a:fillRect l="-300" t="-1911" r="-3300" b="-509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249093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465376" y="191003"/>
            <a:ext cx="184731" cy="584775"/>
          </a:xfrm>
          <a:prstGeom prst="rect">
            <a:avLst/>
          </a:prstGeom>
          <a:noFill/>
        </p:spPr>
        <p:txBody>
          <a:bodyPr wrap="none" rtlCol="0">
            <a:spAutoFit/>
          </a:bodyPr>
          <a:lstStyle/>
          <a:p>
            <a:endParaRPr lang="zh-CN" altLang="en-US" sz="3200" b="1" dirty="0">
              <a:gradFill>
                <a:gsLst>
                  <a:gs pos="0">
                    <a:srgbClr val="E30613"/>
                  </a:gs>
                  <a:gs pos="100000">
                    <a:srgbClr val="81040B"/>
                  </a:gs>
                </a:gsLst>
                <a:lin ang="5400000" scaled="1"/>
              </a:gradFill>
              <a:latin typeface="微软雅黑" panose="020B0503020204020204" charset="-122"/>
              <a:ea typeface="微软雅黑" panose="020B0503020204020204" charset="-122"/>
            </a:endParaRPr>
          </a:p>
        </p:txBody>
      </p:sp>
      <p:sp>
        <p:nvSpPr>
          <p:cNvPr id="6" name="矩形 5"/>
          <p:cNvSpPr/>
          <p:nvPr/>
        </p:nvSpPr>
        <p:spPr>
          <a:xfrm>
            <a:off x="1" y="318227"/>
            <a:ext cx="571500" cy="7335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文本框 6"/>
          <p:cNvSpPr txBox="1"/>
          <p:nvPr/>
        </p:nvSpPr>
        <p:spPr>
          <a:xfrm>
            <a:off x="872381" y="463352"/>
            <a:ext cx="2261436" cy="523220"/>
          </a:xfrm>
          <a:prstGeom prst="rect">
            <a:avLst/>
          </a:prstGeom>
          <a:noFill/>
        </p:spPr>
        <p:txBody>
          <a:bodyPr wrap="square" rtlCol="0">
            <a:spAutoFit/>
          </a:bodyPr>
          <a:lstStyle/>
          <a:p>
            <a:pPr algn="dist"/>
            <a:r>
              <a:rPr kumimoji="1" lang="zh-CN" altLang="en-US" sz="2800" dirty="0">
                <a:effectLst>
                  <a:outerShdw blurRad="38100" dist="19050" dir="2700000" algn="tl" rotWithShape="0">
                    <a:schemeClr val="dk1">
                      <a:alpha val="40000"/>
                    </a:schemeClr>
                  </a:outerShdw>
                </a:effectLst>
                <a:latin typeface="微软雅黑" panose="020B0503020204020204" charset="-122"/>
                <a:ea typeface="微软雅黑" panose="020B0503020204020204" charset="-122"/>
                <a:cs typeface="微软雅黑" panose="020B0503020204020204" charset="-122"/>
              </a:rPr>
              <a:t>粒子群算法</a:t>
            </a:r>
            <a:endParaRPr kumimoji="1" lang="zh-CN" altLang="en-US" sz="2800" dirty="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cs typeface="微软雅黑" panose="020B0503020204020204" charset="-122"/>
            </a:endParaRPr>
          </a:p>
        </p:txBody>
      </p:sp>
      <p:cxnSp>
        <p:nvCxnSpPr>
          <p:cNvPr id="8" name="直线连接符 7"/>
          <p:cNvCxnSpPr/>
          <p:nvPr/>
        </p:nvCxnSpPr>
        <p:spPr>
          <a:xfrm>
            <a:off x="872382" y="1051737"/>
            <a:ext cx="10345350" cy="0"/>
          </a:xfrm>
          <a:prstGeom prst="line">
            <a:avLst/>
          </a:prstGeom>
        </p:spPr>
        <p:style>
          <a:lnRef idx="2">
            <a:schemeClr val="accent1"/>
          </a:lnRef>
          <a:fillRef idx="0">
            <a:schemeClr val="accent1"/>
          </a:fillRef>
          <a:effectRef idx="1">
            <a:schemeClr val="accent1"/>
          </a:effectRef>
          <a:fontRef idx="minor">
            <a:schemeClr val="tx1"/>
          </a:fontRef>
        </p:style>
      </p:cxnSp>
      <p:sp>
        <p:nvSpPr>
          <p:cNvPr id="9" name="矩形 8"/>
          <p:cNvSpPr/>
          <p:nvPr/>
        </p:nvSpPr>
        <p:spPr>
          <a:xfrm>
            <a:off x="643233" y="318227"/>
            <a:ext cx="156621" cy="73351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2" name="图片 1" descr="微信图片_20191111224408"/>
          <p:cNvPicPr>
            <a:picLocks noChangeAspect="1"/>
          </p:cNvPicPr>
          <p:nvPr/>
        </p:nvPicPr>
        <p:blipFill>
          <a:blip r:embed="rId3"/>
          <a:stretch>
            <a:fillRect/>
          </a:stretch>
        </p:blipFill>
        <p:spPr>
          <a:xfrm>
            <a:off x="7526655" y="-436880"/>
            <a:ext cx="4330065" cy="1841500"/>
          </a:xfrm>
          <a:prstGeom prst="rect">
            <a:avLst/>
          </a:prstGeom>
        </p:spPr>
      </p:pic>
      <p:pic>
        <p:nvPicPr>
          <p:cNvPr id="4" name="图片 3">
            <a:extLst>
              <a:ext uri="{FF2B5EF4-FFF2-40B4-BE49-F238E27FC236}">
                <a16:creationId xmlns:a16="http://schemas.microsoft.com/office/drawing/2014/main" id="{B6D01CFD-6876-4EBB-7021-3C984353CB18}"/>
              </a:ext>
            </a:extLst>
          </p:cNvPr>
          <p:cNvPicPr>
            <a:picLocks noChangeAspect="1"/>
          </p:cNvPicPr>
          <p:nvPr/>
        </p:nvPicPr>
        <p:blipFill>
          <a:blip r:embed="rId4"/>
          <a:stretch>
            <a:fillRect/>
          </a:stretch>
        </p:blipFill>
        <p:spPr>
          <a:xfrm>
            <a:off x="6879038" y="1731146"/>
            <a:ext cx="4835843" cy="4487662"/>
          </a:xfrm>
          <a:prstGeom prst="rect">
            <a:avLst/>
          </a:prstGeom>
        </p:spPr>
      </p:pic>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C8FD60DB-D663-C66F-3A4E-B4F44305EC02}"/>
                  </a:ext>
                </a:extLst>
              </p:cNvPr>
              <p:cNvSpPr txBox="1"/>
              <p:nvPr/>
            </p:nvSpPr>
            <p:spPr>
              <a:xfrm>
                <a:off x="86557" y="1258921"/>
                <a:ext cx="6094520" cy="4983224"/>
              </a:xfrm>
              <a:prstGeom prst="rect">
                <a:avLst/>
              </a:prstGeom>
              <a:noFill/>
            </p:spPr>
            <p:txBody>
              <a:bodyPr wrap="square">
                <a:spAutoFit/>
              </a:bodyPr>
              <a:lstStyle/>
              <a:p>
                <a:pPr marL="55245" eaLnBrk="0">
                  <a:lnSpc>
                    <a:spcPct val="92000"/>
                  </a:lnSpc>
                </a:pPr>
                <a:r>
                  <a:rPr lang="en-US" altLang="zh-CN" sz="1400" spc="-5" dirty="0">
                    <a:solidFill>
                      <a:srgbClr val="000000"/>
                    </a:solidFill>
                    <a:effectLst/>
                    <a:latin typeface="Times New Roman" panose="02020603050405020304" pitchFamily="18" charset="0"/>
                    <a:ea typeface="Times New Roman" panose="02020603050405020304" pitchFamily="18" charset="0"/>
                    <a:cs typeface="宋体" panose="02010600030101010101" pitchFamily="2" charset="-122"/>
                  </a:rPr>
                  <a:t>1.  </a:t>
                </a:r>
                <a:r>
                  <a:rPr lang="en-US" altLang="zh-CN" sz="1400" spc="-5" dirty="0" err="1">
                    <a:solidFill>
                      <a:srgbClr val="000000"/>
                    </a:solidFill>
                    <a:effectLst/>
                    <a:latin typeface="宋体" panose="02010600030101010101" pitchFamily="2" charset="-122"/>
                    <a:ea typeface="宋体" panose="02010600030101010101" pitchFamily="2" charset="-122"/>
                    <a:cs typeface="宋体" panose="02010600030101010101" pitchFamily="2" charset="-122"/>
                  </a:rPr>
                  <a:t>速度更新公式</a:t>
                </a:r>
                <a:r>
                  <a:rPr lang="en-US" altLang="zh-CN" sz="1400" spc="-5" dirty="0">
                    <a:solidFill>
                      <a:srgbClr val="000000"/>
                    </a:solidFill>
                    <a:effectLst/>
                    <a:latin typeface="宋体" panose="02010600030101010101" pitchFamily="2" charset="-122"/>
                    <a:ea typeface="宋体" panose="02010600030101010101" pitchFamily="2" charset="-122"/>
                    <a:cs typeface="宋体" panose="02010600030101010101" pitchFamily="2" charset="-122"/>
                  </a:rPr>
                  <a:t>：</a:t>
                </a:r>
                <a:endParaRPr lang="zh-CN" altLang="zh-CN" sz="1400" dirty="0">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p>
                <a:pPr eaLnBrk="0">
                  <a:lnSpc>
                    <a:spcPct val="160000"/>
                  </a:lnSpc>
                </a:pPr>
                <a:r>
                  <a:rPr lang="en-US" altLang="zh-CN" sz="1400" dirty="0">
                    <a:solidFill>
                      <a:srgbClr val="000000"/>
                    </a:solidFill>
                    <a:effectLst/>
                    <a:latin typeface="Arial" panose="020B0604020202020204" pitchFamily="34" charset="0"/>
                    <a:ea typeface="Arial" panose="020B0604020202020204" pitchFamily="34" charset="0"/>
                  </a:rPr>
                  <a:t> </a:t>
                </a:r>
                <a:endParaRPr lang="zh-CN" altLang="zh-CN" sz="1400" dirty="0">
                  <a:solidFill>
                    <a:srgbClr val="000000"/>
                  </a:solidFill>
                  <a:effectLst/>
                  <a:latin typeface="Arial" panose="020B0604020202020204" pitchFamily="34" charset="0"/>
                  <a:ea typeface="Arial" panose="020B0604020202020204" pitchFamily="34" charset="0"/>
                </a:endParaRPr>
              </a:p>
              <a:p>
                <a:pPr algn="r" eaLnBrk="0">
                  <a:lnSpc>
                    <a:spcPct val="97000"/>
                  </a:lnSpc>
                  <a:spcBef>
                    <a:spcPts val="380"/>
                  </a:spcBef>
                </a:pPr>
                <a14:m>
                  <m:oMathPara xmlns:m="http://schemas.openxmlformats.org/officeDocument/2006/math">
                    <m:oMathParaPr>
                      <m:jc m:val="centerGroup"/>
                    </m:oMathParaPr>
                    <m:oMath xmlns:m="http://schemas.openxmlformats.org/officeDocument/2006/math">
                      <m:eqArr>
                        <m:eqArrPr>
                          <m:ctrlPr>
                            <a:rPr lang="zh-CN" altLang="zh-CN" sz="14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eqArrPr>
                        <m:e>
                          <m:sSubSup>
                            <m:sSubSupPr>
                              <m:ctrlPr>
                                <a:rPr lang="zh-CN" altLang="zh-CN" sz="14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4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𝑣</m:t>
                              </m:r>
                            </m:e>
                            <m:sub>
                              <m:r>
                                <a:rPr lang="en-US" altLang="zh-CN" sz="14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𝑖</m:t>
                              </m:r>
                            </m:sub>
                            <m:sup>
                              <m:d>
                                <m:dPr>
                                  <m:ctrlPr>
                                    <a:rPr lang="zh-CN" altLang="zh-CN" sz="14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4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𝑡</m:t>
                                  </m:r>
                                  <m:r>
                                    <a:rPr lang="en-US" altLang="zh-CN" sz="14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+1</m:t>
                                  </m:r>
                                </m:e>
                              </m:d>
                            </m:sup>
                          </m:sSubSup>
                          <m:r>
                            <a:rPr lang="en-US" altLang="zh-CN" sz="14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m:t>
                          </m:r>
                          <m:r>
                            <a:rPr lang="en-US" altLang="zh-CN" sz="14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𝑤</m:t>
                          </m:r>
                          <m:r>
                            <a:rPr lang="en-US" altLang="zh-CN" sz="14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zh-CN" altLang="zh-CN" sz="14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4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𝑣</m:t>
                              </m:r>
                            </m:e>
                            <m:sub>
                              <m:r>
                                <a:rPr lang="en-US" altLang="zh-CN" sz="14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𝑖</m:t>
                              </m:r>
                            </m:sub>
                            <m:sup>
                              <m:d>
                                <m:dPr>
                                  <m:ctrlPr>
                                    <a:rPr lang="zh-CN" altLang="zh-CN" sz="14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4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𝑡</m:t>
                                  </m:r>
                                </m:e>
                              </m:d>
                            </m:sup>
                          </m:sSubSup>
                          <m:r>
                            <a:rPr lang="en-US" altLang="zh-CN" sz="14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zh-CN" altLang="zh-CN" sz="14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𝑐</m:t>
                              </m:r>
                            </m:e>
                            <m:sub>
                              <m:r>
                                <a:rPr lang="en-US" altLang="zh-CN" sz="14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1</m:t>
                              </m:r>
                            </m:sub>
                          </m:sSub>
                          <m:r>
                            <a:rPr lang="en-US" altLang="zh-CN" sz="14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zh-CN" altLang="zh-CN" sz="14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𝑟</m:t>
                              </m:r>
                            </m:e>
                            <m:sub>
                              <m:r>
                                <a:rPr lang="en-US" altLang="zh-CN" sz="14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1</m:t>
                              </m:r>
                            </m:sub>
                          </m:sSub>
                          <m:r>
                            <a:rPr lang="en-US" altLang="zh-CN" sz="14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m:t>
                          </m:r>
                          <m:d>
                            <m:dPr>
                              <m:ctrlPr>
                                <a:rPr lang="zh-CN" altLang="zh-CN" sz="14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4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𝑝𝐵𝑒𝑠</m:t>
                              </m:r>
                              <m:sSub>
                                <m:sSubPr>
                                  <m:ctrlPr>
                                    <a:rPr lang="zh-CN" altLang="zh-CN" sz="14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𝑡</m:t>
                                  </m:r>
                                </m:e>
                                <m:sub>
                                  <m:r>
                                    <a:rPr lang="en-US" altLang="zh-CN" sz="14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𝑖</m:t>
                                  </m:r>
                                </m:sub>
                              </m:sSub>
                              <m:r>
                                <a:rPr lang="en-US" altLang="zh-CN" sz="14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zh-CN" altLang="zh-CN" sz="14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4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en-US" altLang="zh-CN" sz="14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𝑖</m:t>
                                  </m:r>
                                </m:sub>
                                <m:sup>
                                  <m:d>
                                    <m:dPr>
                                      <m:ctrlPr>
                                        <a:rPr lang="zh-CN" altLang="zh-CN" sz="14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4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𝑡</m:t>
                                      </m:r>
                                    </m:e>
                                  </m:d>
                                </m:sup>
                              </m:sSubSup>
                            </m:e>
                          </m:d>
                          <m:r>
                            <a:rPr lang="en-US" altLang="zh-CN" sz="14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zh-CN" altLang="zh-CN" sz="14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𝑐</m:t>
                              </m:r>
                            </m:e>
                            <m:sub>
                              <m:r>
                                <a:rPr lang="en-US" altLang="zh-CN" sz="14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2</m:t>
                              </m:r>
                            </m:sub>
                          </m:sSub>
                          <m:r>
                            <a:rPr lang="en-US" altLang="zh-CN" sz="14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zh-CN" altLang="zh-CN" sz="14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𝑟</m:t>
                              </m:r>
                            </m:e>
                            <m:sub>
                              <m:r>
                                <a:rPr lang="en-US" altLang="zh-CN" sz="14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2</m:t>
                              </m:r>
                            </m:sub>
                          </m:sSub>
                          <m:r>
                            <a:rPr lang="en-US" altLang="zh-CN" sz="14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m:t>
                          </m:r>
                          <m:d>
                            <m:dPr>
                              <m:ctrlPr>
                                <a:rPr lang="zh-CN" altLang="zh-CN" sz="14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4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𝑔𝐵𝑒𝑠𝑡</m:t>
                              </m:r>
                              <m:r>
                                <a:rPr lang="en-US" altLang="zh-CN" sz="14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zh-CN" altLang="zh-CN" sz="14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4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en-US" altLang="zh-CN" sz="14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𝑖</m:t>
                                  </m:r>
                                </m:sub>
                                <m:sup>
                                  <m:d>
                                    <m:dPr>
                                      <m:ctrlPr>
                                        <a:rPr lang="zh-CN" altLang="zh-CN" sz="14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4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𝑡</m:t>
                                      </m:r>
                                    </m:e>
                                  </m:d>
                                </m:sup>
                              </m:sSubSup>
                            </m:e>
                          </m:d>
                          <m:r>
                            <a:rPr lang="en-US" altLang="zh-CN" sz="14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m:t>
                          </m:r>
                        </m:e>
                      </m:eqArr>
                    </m:oMath>
                  </m:oMathPara>
                </a14:m>
                <a:endParaRPr lang="zh-CN" altLang="zh-CN" sz="1400" dirty="0">
                  <a:solidFill>
                    <a:srgbClr val="000000"/>
                  </a:solidFill>
                  <a:effectLst/>
                  <a:latin typeface="Arial" panose="020B0604020202020204" pitchFamily="34" charset="0"/>
                  <a:ea typeface="Arial" panose="020B0604020202020204" pitchFamily="34" charset="0"/>
                </a:endParaRPr>
              </a:p>
              <a:p>
                <a:pPr eaLnBrk="0">
                  <a:lnSpc>
                    <a:spcPct val="155000"/>
                  </a:lnSpc>
                </a:pPr>
                <a:r>
                  <a:rPr lang="en-US" altLang="zh-CN" sz="1400" dirty="0">
                    <a:solidFill>
                      <a:srgbClr val="000000"/>
                    </a:solidFill>
                    <a:effectLst/>
                    <a:latin typeface="Arial" panose="020B0604020202020204" pitchFamily="34" charset="0"/>
                    <a:ea typeface="Arial" panose="020B0604020202020204" pitchFamily="34" charset="0"/>
                  </a:rPr>
                  <a:t> </a:t>
                </a:r>
                <a:endParaRPr lang="zh-CN" altLang="zh-CN" sz="1400" dirty="0">
                  <a:solidFill>
                    <a:srgbClr val="000000"/>
                  </a:solidFill>
                  <a:effectLst/>
                  <a:latin typeface="Arial" panose="020B0604020202020204" pitchFamily="34" charset="0"/>
                  <a:ea typeface="Arial" panose="020B0604020202020204" pitchFamily="34" charset="0"/>
                </a:endParaRPr>
              </a:p>
              <a:p>
                <a:pPr marL="40640" eaLnBrk="0">
                  <a:lnSpc>
                    <a:spcPct val="92000"/>
                  </a:lnSpc>
                  <a:spcBef>
                    <a:spcPts val="780"/>
                  </a:spcBef>
                  <a:spcAft>
                    <a:spcPts val="0"/>
                  </a:spcAft>
                </a:pPr>
                <a:r>
                  <a:rPr lang="en-US" altLang="zh-CN" sz="1400" spc="5" dirty="0">
                    <a:solidFill>
                      <a:srgbClr val="000000"/>
                    </a:solidFill>
                    <a:effectLst/>
                    <a:latin typeface="Times New Roman" panose="02020603050405020304" pitchFamily="18" charset="0"/>
                    <a:ea typeface="Times New Roman" panose="02020603050405020304" pitchFamily="18" charset="0"/>
                    <a:cs typeface="宋体" panose="02010600030101010101" pitchFamily="2" charset="-122"/>
                  </a:rPr>
                  <a:t>2.  </a:t>
                </a:r>
                <a:r>
                  <a:rPr lang="en-US" altLang="zh-CN" sz="1400" spc="5" dirty="0" err="1">
                    <a:solidFill>
                      <a:srgbClr val="000000"/>
                    </a:solidFill>
                    <a:effectLst/>
                    <a:latin typeface="宋体" panose="02010600030101010101" pitchFamily="2" charset="-122"/>
                    <a:ea typeface="宋体" panose="02010600030101010101" pitchFamily="2" charset="-122"/>
                    <a:cs typeface="宋体" panose="02010600030101010101" pitchFamily="2" charset="-122"/>
                  </a:rPr>
                  <a:t>位置更新公式</a:t>
                </a:r>
                <a:r>
                  <a:rPr lang="en-US" altLang="zh-CN" sz="1400" spc="5" dirty="0">
                    <a:solidFill>
                      <a:srgbClr val="000000"/>
                    </a:solidFill>
                    <a:effectLst/>
                    <a:latin typeface="宋体" panose="02010600030101010101" pitchFamily="2" charset="-122"/>
                    <a:ea typeface="宋体" panose="02010600030101010101" pitchFamily="2" charset="-122"/>
                    <a:cs typeface="宋体" panose="02010600030101010101" pitchFamily="2" charset="-122"/>
                  </a:rPr>
                  <a:t>：</a:t>
                </a:r>
                <a:endParaRPr lang="zh-CN" altLang="zh-CN" sz="1400" dirty="0">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p>
                <a:pPr eaLnBrk="0">
                  <a:lnSpc>
                    <a:spcPct val="108000"/>
                  </a:lnSpc>
                </a:pPr>
                <a14:m>
                  <m:oMathPara xmlns:m="http://schemas.openxmlformats.org/officeDocument/2006/math">
                    <m:oMathParaPr>
                      <m:jc m:val="centerGroup"/>
                    </m:oMathParaPr>
                    <m:oMath xmlns:m="http://schemas.openxmlformats.org/officeDocument/2006/math">
                      <m:eqArr>
                        <m:eqArrPr>
                          <m:ctrlPr>
                            <a:rPr lang="zh-CN" altLang="zh-CN" sz="1400" i="1">
                              <a:solidFill>
                                <a:srgbClr val="000000"/>
                              </a:solidFill>
                              <a:effectLst/>
                              <a:latin typeface="Cambria Math" panose="02040503050406030204" pitchFamily="18" charset="0"/>
                              <a:ea typeface="Cambria Math" panose="02040503050406030204" pitchFamily="18" charset="0"/>
                            </a:rPr>
                          </m:ctrlPr>
                        </m:eqArrPr>
                        <m:e>
                          <m:sSubSup>
                            <m:sSubSupPr>
                              <m:ctrlPr>
                                <a:rPr lang="zh-CN" altLang="zh-CN" sz="1400" i="1">
                                  <a:solidFill>
                                    <a:srgbClr val="000000"/>
                                  </a:solidFill>
                                  <a:effectLst/>
                                  <a:latin typeface="Cambria Math" panose="02040503050406030204" pitchFamily="18" charset="0"/>
                                  <a:ea typeface="Cambria Math" panose="02040503050406030204" pitchFamily="18" charset="0"/>
                                </a:rPr>
                              </m:ctrlPr>
                            </m:sSubSupPr>
                            <m:e>
                              <m:r>
                                <a:rPr lang="en-US" altLang="zh-CN" sz="1400" i="1">
                                  <a:solidFill>
                                    <a:srgbClr val="000000"/>
                                  </a:solidFill>
                                  <a:effectLst/>
                                  <a:latin typeface="Cambria Math" panose="02040503050406030204" pitchFamily="18" charset="0"/>
                                  <a:ea typeface="Arial" panose="020B0604020202020204" pitchFamily="34" charset="0"/>
                                </a:rPr>
                                <m:t>𝑥</m:t>
                              </m:r>
                            </m:e>
                            <m:sub>
                              <m:r>
                                <a:rPr lang="en-US" altLang="zh-CN" sz="1400" i="1">
                                  <a:solidFill>
                                    <a:srgbClr val="000000"/>
                                  </a:solidFill>
                                  <a:effectLst/>
                                  <a:latin typeface="Cambria Math" panose="02040503050406030204" pitchFamily="18" charset="0"/>
                                  <a:ea typeface="Arial" panose="020B0604020202020204" pitchFamily="34" charset="0"/>
                                </a:rPr>
                                <m:t>𝑖</m:t>
                              </m:r>
                            </m:sub>
                            <m:sup>
                              <m:d>
                                <m:dPr>
                                  <m:ctrlPr>
                                    <a:rPr lang="zh-CN" altLang="zh-CN" sz="1400" i="1">
                                      <a:solidFill>
                                        <a:srgbClr val="000000"/>
                                      </a:solidFill>
                                      <a:effectLst/>
                                      <a:latin typeface="Cambria Math" panose="02040503050406030204" pitchFamily="18" charset="0"/>
                                      <a:ea typeface="Cambria Math" panose="02040503050406030204" pitchFamily="18" charset="0"/>
                                    </a:rPr>
                                  </m:ctrlPr>
                                </m:dPr>
                                <m:e>
                                  <m:r>
                                    <a:rPr lang="en-US" altLang="zh-CN" sz="1400" i="1">
                                      <a:solidFill>
                                        <a:srgbClr val="000000"/>
                                      </a:solidFill>
                                      <a:effectLst/>
                                      <a:latin typeface="Cambria Math" panose="02040503050406030204" pitchFamily="18" charset="0"/>
                                      <a:ea typeface="Arial" panose="020B0604020202020204" pitchFamily="34" charset="0"/>
                                    </a:rPr>
                                    <m:t>𝑡</m:t>
                                  </m:r>
                                  <m:r>
                                    <a:rPr lang="en-US" altLang="zh-CN" sz="1400" i="1">
                                      <a:solidFill>
                                        <a:srgbClr val="000000"/>
                                      </a:solidFill>
                                      <a:effectLst/>
                                      <a:latin typeface="Cambria Math" panose="02040503050406030204" pitchFamily="18" charset="0"/>
                                      <a:ea typeface="Arial" panose="020B0604020202020204" pitchFamily="34" charset="0"/>
                                    </a:rPr>
                                    <m:t>+1</m:t>
                                  </m:r>
                                </m:e>
                              </m:d>
                            </m:sup>
                          </m:sSubSup>
                          <m:r>
                            <a:rPr lang="en-US" altLang="zh-CN" sz="1400" i="1">
                              <a:solidFill>
                                <a:srgbClr val="000000"/>
                              </a:solidFill>
                              <a:effectLst/>
                              <a:latin typeface="Cambria Math" panose="02040503050406030204" pitchFamily="18" charset="0"/>
                              <a:ea typeface="Arial" panose="020B0604020202020204" pitchFamily="34" charset="0"/>
                            </a:rPr>
                            <m:t>=</m:t>
                          </m:r>
                          <m:sSubSup>
                            <m:sSubSupPr>
                              <m:ctrlPr>
                                <a:rPr lang="zh-CN" altLang="zh-CN" sz="1400" i="1">
                                  <a:solidFill>
                                    <a:srgbClr val="000000"/>
                                  </a:solidFill>
                                  <a:effectLst/>
                                  <a:latin typeface="Cambria Math" panose="02040503050406030204" pitchFamily="18" charset="0"/>
                                  <a:ea typeface="Cambria Math" panose="02040503050406030204" pitchFamily="18" charset="0"/>
                                </a:rPr>
                              </m:ctrlPr>
                            </m:sSubSupPr>
                            <m:e>
                              <m:r>
                                <a:rPr lang="en-US" altLang="zh-CN" sz="1400" i="1">
                                  <a:solidFill>
                                    <a:srgbClr val="000000"/>
                                  </a:solidFill>
                                  <a:effectLst/>
                                  <a:latin typeface="Cambria Math" panose="02040503050406030204" pitchFamily="18" charset="0"/>
                                  <a:ea typeface="Arial" panose="020B0604020202020204" pitchFamily="34" charset="0"/>
                                </a:rPr>
                                <m:t>𝑥</m:t>
                              </m:r>
                            </m:e>
                            <m:sub>
                              <m:r>
                                <a:rPr lang="en-US" altLang="zh-CN" sz="1400" i="1">
                                  <a:solidFill>
                                    <a:srgbClr val="000000"/>
                                  </a:solidFill>
                                  <a:effectLst/>
                                  <a:latin typeface="Cambria Math" panose="02040503050406030204" pitchFamily="18" charset="0"/>
                                  <a:ea typeface="Arial" panose="020B0604020202020204" pitchFamily="34" charset="0"/>
                                </a:rPr>
                                <m:t>𝑖</m:t>
                              </m:r>
                            </m:sub>
                            <m:sup>
                              <m:d>
                                <m:dPr>
                                  <m:ctrlPr>
                                    <a:rPr lang="zh-CN" altLang="zh-CN" sz="1400" i="1">
                                      <a:solidFill>
                                        <a:srgbClr val="000000"/>
                                      </a:solidFill>
                                      <a:effectLst/>
                                      <a:latin typeface="Cambria Math" panose="02040503050406030204" pitchFamily="18" charset="0"/>
                                      <a:ea typeface="Cambria Math" panose="02040503050406030204" pitchFamily="18" charset="0"/>
                                    </a:rPr>
                                  </m:ctrlPr>
                                </m:dPr>
                                <m:e>
                                  <m:r>
                                    <a:rPr lang="en-US" altLang="zh-CN" sz="1400" i="1">
                                      <a:solidFill>
                                        <a:srgbClr val="000000"/>
                                      </a:solidFill>
                                      <a:effectLst/>
                                      <a:latin typeface="Cambria Math" panose="02040503050406030204" pitchFamily="18" charset="0"/>
                                      <a:ea typeface="Arial" panose="020B0604020202020204" pitchFamily="34" charset="0"/>
                                    </a:rPr>
                                    <m:t>𝑡</m:t>
                                  </m:r>
                                </m:e>
                              </m:d>
                            </m:sup>
                          </m:sSubSup>
                          <m:r>
                            <a:rPr lang="en-US" altLang="zh-CN" sz="1400" i="1">
                              <a:solidFill>
                                <a:srgbClr val="000000"/>
                              </a:solidFill>
                              <a:effectLst/>
                              <a:latin typeface="Cambria Math" panose="02040503050406030204" pitchFamily="18" charset="0"/>
                              <a:ea typeface="Arial" panose="020B0604020202020204" pitchFamily="34" charset="0"/>
                            </a:rPr>
                            <m:t>+</m:t>
                          </m:r>
                          <m:sSubSup>
                            <m:sSubSupPr>
                              <m:ctrlPr>
                                <a:rPr lang="zh-CN" altLang="zh-CN" sz="1400" i="1">
                                  <a:solidFill>
                                    <a:srgbClr val="000000"/>
                                  </a:solidFill>
                                  <a:effectLst/>
                                  <a:latin typeface="Cambria Math" panose="02040503050406030204" pitchFamily="18" charset="0"/>
                                  <a:ea typeface="Cambria Math" panose="02040503050406030204" pitchFamily="18" charset="0"/>
                                </a:rPr>
                              </m:ctrlPr>
                            </m:sSubSupPr>
                            <m:e>
                              <m:r>
                                <a:rPr lang="en-US" altLang="zh-CN" sz="1400" i="1">
                                  <a:solidFill>
                                    <a:srgbClr val="000000"/>
                                  </a:solidFill>
                                  <a:effectLst/>
                                  <a:latin typeface="Cambria Math" panose="02040503050406030204" pitchFamily="18" charset="0"/>
                                  <a:ea typeface="Arial" panose="020B0604020202020204" pitchFamily="34" charset="0"/>
                                </a:rPr>
                                <m:t>𝑣</m:t>
                              </m:r>
                            </m:e>
                            <m:sub>
                              <m:r>
                                <a:rPr lang="en-US" altLang="zh-CN" sz="1400" i="1">
                                  <a:solidFill>
                                    <a:srgbClr val="000000"/>
                                  </a:solidFill>
                                  <a:effectLst/>
                                  <a:latin typeface="Cambria Math" panose="02040503050406030204" pitchFamily="18" charset="0"/>
                                  <a:ea typeface="Arial" panose="020B0604020202020204" pitchFamily="34" charset="0"/>
                                </a:rPr>
                                <m:t>𝑖</m:t>
                              </m:r>
                            </m:sub>
                            <m:sup>
                              <m:d>
                                <m:dPr>
                                  <m:ctrlPr>
                                    <a:rPr lang="zh-CN" altLang="zh-CN" sz="1400" i="1">
                                      <a:solidFill>
                                        <a:srgbClr val="000000"/>
                                      </a:solidFill>
                                      <a:effectLst/>
                                      <a:latin typeface="Cambria Math" panose="02040503050406030204" pitchFamily="18" charset="0"/>
                                      <a:ea typeface="Cambria Math" panose="02040503050406030204" pitchFamily="18" charset="0"/>
                                    </a:rPr>
                                  </m:ctrlPr>
                                </m:dPr>
                                <m:e>
                                  <m:r>
                                    <a:rPr lang="en-US" altLang="zh-CN" sz="1400" i="1">
                                      <a:solidFill>
                                        <a:srgbClr val="000000"/>
                                      </a:solidFill>
                                      <a:effectLst/>
                                      <a:latin typeface="Cambria Math" panose="02040503050406030204" pitchFamily="18" charset="0"/>
                                      <a:ea typeface="Arial" panose="020B0604020202020204" pitchFamily="34" charset="0"/>
                                    </a:rPr>
                                    <m:t>𝑡</m:t>
                                  </m:r>
                                  <m:r>
                                    <a:rPr lang="en-US" altLang="zh-CN" sz="1400" i="1">
                                      <a:solidFill>
                                        <a:srgbClr val="000000"/>
                                      </a:solidFill>
                                      <a:effectLst/>
                                      <a:latin typeface="Cambria Math" panose="02040503050406030204" pitchFamily="18" charset="0"/>
                                      <a:ea typeface="Arial" panose="020B0604020202020204" pitchFamily="34" charset="0"/>
                                    </a:rPr>
                                    <m:t>+1</m:t>
                                  </m:r>
                                </m:e>
                              </m:d>
                            </m:sup>
                          </m:sSubSup>
                          <m:r>
                            <a:rPr lang="en-US" altLang="zh-CN" sz="1400" i="1">
                              <a:solidFill>
                                <a:srgbClr val="000000"/>
                              </a:solidFill>
                              <a:effectLst/>
                              <a:latin typeface="Cambria Math" panose="02040503050406030204" pitchFamily="18" charset="0"/>
                              <a:ea typeface="Arial" panose="020B0604020202020204" pitchFamily="34" charset="0"/>
                            </a:rPr>
                            <m:t>#</m:t>
                          </m:r>
                        </m:e>
                      </m:eqArr>
                    </m:oMath>
                  </m:oMathPara>
                </a14:m>
                <a:endParaRPr lang="en-US" altLang="zh-CN" sz="1400" dirty="0">
                  <a:solidFill>
                    <a:srgbClr val="000000"/>
                  </a:solidFill>
                  <a:effectLst/>
                  <a:latin typeface="Arial" panose="020B0604020202020204" pitchFamily="34" charset="0"/>
                  <a:ea typeface="Arial" panose="020B0604020202020204" pitchFamily="34" charset="0"/>
                </a:endParaRPr>
              </a:p>
              <a:p>
                <a:pPr eaLnBrk="0">
                  <a:lnSpc>
                    <a:spcPct val="108000"/>
                  </a:lnSpc>
                </a:pPr>
                <a:endParaRPr lang="en-US" altLang="zh-CN" sz="1400" dirty="0">
                  <a:solidFill>
                    <a:srgbClr val="000000"/>
                  </a:solidFill>
                  <a:latin typeface="Arial" panose="020B0604020202020204" pitchFamily="34" charset="0"/>
                  <a:ea typeface="Arial" panose="020B0604020202020204" pitchFamily="34" charset="0"/>
                </a:endParaRPr>
              </a:p>
              <a:p>
                <a:pPr marL="334645" eaLnBrk="0">
                  <a:lnSpc>
                    <a:spcPct val="94000"/>
                  </a:lnSpc>
                  <a:spcBef>
                    <a:spcPts val="375"/>
                  </a:spcBef>
                  <a:spcAft>
                    <a:spcPts val="0"/>
                  </a:spcAft>
                </a:pPr>
                <a:r>
                  <a:rPr lang="en-US" altLang="zh-CN" sz="1400" spc="10" dirty="0">
                    <a:solidFill>
                      <a:srgbClr val="000000"/>
                    </a:solidFill>
                    <a:effectLst/>
                    <a:latin typeface="Times New Roman" panose="02020603050405020304" pitchFamily="18" charset="0"/>
                    <a:ea typeface="Times New Roman" panose="02020603050405020304" pitchFamily="18" charset="0"/>
                    <a:cs typeface="宋体" panose="02010600030101010101" pitchFamily="2" charset="-122"/>
                  </a:rPr>
                  <a:t>• </a:t>
                </a:r>
                <a14:m>
                  <m:oMath xmlns:m="http://schemas.openxmlformats.org/officeDocument/2006/math">
                    <m:sSubSup>
                      <m:sSubSupPr>
                        <m:ctrlPr>
                          <a:rPr lang="zh-CN" altLang="zh-CN" sz="14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4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𝑣</m:t>
                        </m:r>
                      </m:e>
                      <m:sub>
                        <m:r>
                          <a:rPr lang="en-US" altLang="zh-CN" sz="14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𝑖</m:t>
                        </m:r>
                      </m:sub>
                      <m:sup>
                        <m:d>
                          <m:dPr>
                            <m:ctrlPr>
                              <a:rPr lang="zh-CN" altLang="zh-CN" sz="14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4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𝑡</m:t>
                            </m:r>
                          </m:e>
                        </m:d>
                      </m:sup>
                    </m:sSubSup>
                  </m:oMath>
                </a14:m>
                <a:r>
                  <a:rPr lang="zh-CN" altLang="zh-CN" sz="1400" spc="10" dirty="0">
                    <a:solidFill>
                      <a:srgbClr val="000000"/>
                    </a:solidFill>
                    <a:effectLst/>
                    <a:latin typeface="宋体" panose="02010600030101010101" pitchFamily="2" charset="-122"/>
                    <a:ea typeface="宋体" panose="02010600030101010101" pitchFamily="2" charset="-122"/>
                    <a:cs typeface="宋体" panose="02010600030101010101" pitchFamily="2" charset="-122"/>
                  </a:rPr>
                  <a:t>是粒子</a:t>
                </a:r>
                <a:r>
                  <a:rPr lang="zh-CN" altLang="zh-CN" sz="1400" spc="-155" dirty="0">
                    <a:solidFill>
                      <a:srgbClr val="000000"/>
                    </a:solidFill>
                    <a:effectLst/>
                    <a:latin typeface="宋体" panose="02010600030101010101" pitchFamily="2" charset="-122"/>
                    <a:ea typeface="宋体" panose="02010600030101010101" pitchFamily="2" charset="-122"/>
                    <a:cs typeface="宋体" panose="02010600030101010101" pitchFamily="2" charset="-122"/>
                  </a:rPr>
                  <a:t> </a:t>
                </a:r>
                <a:r>
                  <a:rPr lang="en-US" altLang="zh-CN" sz="1400" spc="10" dirty="0" err="1">
                    <a:solidFill>
                      <a:srgbClr val="000000"/>
                    </a:solidFill>
                    <a:effectLst/>
                    <a:latin typeface="Times New Roman" panose="02020603050405020304" pitchFamily="18" charset="0"/>
                    <a:ea typeface="Times New Roman" panose="02020603050405020304" pitchFamily="18" charset="0"/>
                    <a:cs typeface="宋体" panose="02010600030101010101" pitchFamily="2" charset="-122"/>
                  </a:rPr>
                  <a:t>i</a:t>
                </a:r>
                <a:r>
                  <a:rPr lang="en-US" altLang="zh-CN" sz="1400" spc="10" dirty="0">
                    <a:solidFill>
                      <a:srgbClr val="000000"/>
                    </a:solidFill>
                    <a:effectLst/>
                    <a:latin typeface="Times New Roman" panose="02020603050405020304" pitchFamily="18" charset="0"/>
                    <a:ea typeface="Times New Roman" panose="02020603050405020304" pitchFamily="18" charset="0"/>
                    <a:cs typeface="宋体" panose="02010600030101010101" pitchFamily="2" charset="-122"/>
                  </a:rPr>
                  <a:t> </a:t>
                </a:r>
                <a:r>
                  <a:rPr lang="zh-CN" altLang="zh-CN" sz="1400" spc="10" dirty="0">
                    <a:solidFill>
                      <a:srgbClr val="000000"/>
                    </a:solidFill>
                    <a:effectLst/>
                    <a:latin typeface="宋体" panose="02010600030101010101" pitchFamily="2" charset="-122"/>
                    <a:ea typeface="宋体" panose="02010600030101010101" pitchFamily="2" charset="-122"/>
                    <a:cs typeface="宋体" panose="02010600030101010101" pitchFamily="2" charset="-122"/>
                  </a:rPr>
                  <a:t>在时间</a:t>
                </a:r>
                <a:r>
                  <a:rPr lang="zh-CN" altLang="zh-CN" sz="1400" spc="-265" dirty="0">
                    <a:solidFill>
                      <a:srgbClr val="000000"/>
                    </a:solidFill>
                    <a:effectLst/>
                    <a:latin typeface="宋体" panose="02010600030101010101" pitchFamily="2" charset="-122"/>
                    <a:ea typeface="宋体" panose="02010600030101010101" pitchFamily="2" charset="-122"/>
                    <a:cs typeface="宋体" panose="02010600030101010101" pitchFamily="2" charset="-122"/>
                  </a:rPr>
                  <a:t> </a:t>
                </a:r>
                <a:r>
                  <a:rPr lang="en-US" altLang="zh-CN" sz="1400" spc="10" dirty="0">
                    <a:solidFill>
                      <a:srgbClr val="000000"/>
                    </a:solidFill>
                    <a:effectLst/>
                    <a:latin typeface="Times New Roman" panose="02020603050405020304" pitchFamily="18" charset="0"/>
                    <a:ea typeface="Times New Roman" panose="02020603050405020304" pitchFamily="18" charset="0"/>
                    <a:cs typeface="宋体" panose="02010600030101010101" pitchFamily="2" charset="-122"/>
                  </a:rPr>
                  <a:t>t</a:t>
                </a:r>
                <a:r>
                  <a:rPr lang="en-US" altLang="zh-CN" sz="1400" spc="125" dirty="0">
                    <a:solidFill>
                      <a:srgbClr val="000000"/>
                    </a:solidFill>
                    <a:effectLst/>
                    <a:latin typeface="Times New Roman" panose="02020603050405020304" pitchFamily="18" charset="0"/>
                    <a:ea typeface="Times New Roman" panose="02020603050405020304" pitchFamily="18" charset="0"/>
                    <a:cs typeface="宋体" panose="02010600030101010101" pitchFamily="2" charset="-122"/>
                  </a:rPr>
                  <a:t> </a:t>
                </a:r>
                <a:r>
                  <a:rPr lang="zh-CN" altLang="zh-CN" sz="1400" spc="10" dirty="0">
                    <a:solidFill>
                      <a:srgbClr val="000000"/>
                    </a:solidFill>
                    <a:effectLst/>
                    <a:latin typeface="宋体" panose="02010600030101010101" pitchFamily="2" charset="-122"/>
                    <a:ea typeface="宋体" panose="02010600030101010101" pitchFamily="2" charset="-122"/>
                    <a:cs typeface="宋体" panose="02010600030101010101" pitchFamily="2" charset="-122"/>
                  </a:rPr>
                  <a:t>的速度。</a:t>
                </a:r>
                <a:endParaRPr lang="zh-CN" altLang="zh-CN" sz="1400" dirty="0">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p>
                <a:pPr marL="457835" marR="5080" indent="-123190" eaLnBrk="0">
                  <a:lnSpc>
                    <a:spcPct val="128000"/>
                  </a:lnSpc>
                  <a:spcBef>
                    <a:spcPts val="420"/>
                  </a:spcBef>
                  <a:spcAft>
                    <a:spcPts val="0"/>
                  </a:spcAft>
                </a:pPr>
                <a:r>
                  <a:rPr lang="en-US" altLang="zh-CN" sz="1400" spc="-25" dirty="0">
                    <a:solidFill>
                      <a:srgbClr val="000000"/>
                    </a:solidFill>
                    <a:effectLst/>
                    <a:latin typeface="Times New Roman" panose="02020603050405020304" pitchFamily="18" charset="0"/>
                    <a:ea typeface="Times New Roman" panose="02020603050405020304" pitchFamily="18" charset="0"/>
                    <a:cs typeface="宋体" panose="02010600030101010101" pitchFamily="2" charset="-122"/>
                  </a:rPr>
                  <a:t>•  </a:t>
                </a:r>
                <a14:m>
                  <m:oMath xmlns:m="http://schemas.openxmlformats.org/officeDocument/2006/math">
                    <m:r>
                      <a:rPr lang="en-US" altLang="zh-CN" sz="1400" i="1" spc="-25">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𝑤</m:t>
                    </m:r>
                  </m:oMath>
                </a14:m>
                <a:r>
                  <a:rPr lang="en-US" altLang="zh-CN" sz="1400" spc="90" dirty="0">
                    <a:solidFill>
                      <a:srgbClr val="000000"/>
                    </a:solidFill>
                    <a:effectLst/>
                    <a:latin typeface="Times New Roman" panose="02020603050405020304" pitchFamily="18" charset="0"/>
                    <a:ea typeface="Times New Roman" panose="02020603050405020304" pitchFamily="18" charset="0"/>
                    <a:cs typeface="宋体" panose="02010600030101010101" pitchFamily="2" charset="-122"/>
                  </a:rPr>
                  <a:t> </a:t>
                </a:r>
                <a:r>
                  <a:rPr lang="zh-CN" altLang="en-US" sz="1400" spc="90" dirty="0">
                    <a:solidFill>
                      <a:srgbClr val="000000"/>
                    </a:solidFill>
                    <a:latin typeface="Times New Roman" panose="02020603050405020304" pitchFamily="18" charset="0"/>
                    <a:ea typeface="Times New Roman" panose="02020603050405020304" pitchFamily="18" charset="0"/>
                    <a:cs typeface="宋体" panose="02010600030101010101" pitchFamily="2" charset="-122"/>
                  </a:rPr>
                  <a:t>惯性权重</a:t>
                </a:r>
                <a:endParaRPr lang="en-US" altLang="zh-CN" sz="1400" spc="90" dirty="0">
                  <a:solidFill>
                    <a:srgbClr val="000000"/>
                  </a:solidFill>
                  <a:effectLst/>
                  <a:latin typeface="Times New Roman" panose="02020603050405020304" pitchFamily="18" charset="0"/>
                  <a:ea typeface="Times New Roman" panose="02020603050405020304" pitchFamily="18" charset="0"/>
                  <a:cs typeface="宋体" panose="02010600030101010101" pitchFamily="2" charset="-122"/>
                </a:endParaRPr>
              </a:p>
              <a:p>
                <a:pPr marL="457835" marR="5080" indent="-123190" eaLnBrk="0">
                  <a:lnSpc>
                    <a:spcPct val="128000"/>
                  </a:lnSpc>
                  <a:spcBef>
                    <a:spcPts val="420"/>
                  </a:spcBef>
                  <a:spcAft>
                    <a:spcPts val="0"/>
                  </a:spcAft>
                </a:pPr>
                <a:r>
                  <a:rPr lang="en-US" altLang="zh-CN" sz="1400" spc="-20" dirty="0">
                    <a:solidFill>
                      <a:srgbClr val="000000"/>
                    </a:solidFill>
                    <a:effectLst/>
                    <a:latin typeface="Times New Roman" panose="02020603050405020304" pitchFamily="18" charset="0"/>
                    <a:ea typeface="Times New Roman" panose="02020603050405020304" pitchFamily="18" charset="0"/>
                    <a:cs typeface="宋体" panose="02010600030101010101" pitchFamily="2" charset="-122"/>
                  </a:rPr>
                  <a:t>•</a:t>
                </a:r>
                <a:r>
                  <a:rPr lang="en-US" altLang="zh-CN" sz="1400" spc="75" dirty="0">
                    <a:solidFill>
                      <a:srgbClr val="000000"/>
                    </a:solidFill>
                    <a:effectLst/>
                    <a:latin typeface="Times New Roman" panose="02020603050405020304" pitchFamily="18" charset="0"/>
                    <a:ea typeface="Times New Roman" panose="02020603050405020304" pitchFamily="18" charset="0"/>
                    <a:cs typeface="宋体" panose="02010600030101010101" pitchFamily="2" charset="-122"/>
                  </a:rPr>
                  <a:t>  </a:t>
                </a:r>
                <a14:m>
                  <m:oMath xmlns:m="http://schemas.openxmlformats.org/officeDocument/2006/math">
                    <m:r>
                      <a:rPr lang="en-US" altLang="zh-CN" sz="1400" i="1" spc="-2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𝑐</m:t>
                    </m:r>
                    <m:r>
                      <a:rPr lang="en-US" altLang="zh-CN" sz="1400" i="1" spc="-2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1 , </m:t>
                    </m:r>
                    <m:r>
                      <a:rPr lang="en-US" altLang="zh-CN" sz="1400" i="1" spc="-55">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𝑐</m:t>
                    </m:r>
                    <m:r>
                      <a:rPr lang="en-US" altLang="zh-CN" sz="1400" i="1" spc="-1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2 </m:t>
                    </m:r>
                  </m:oMath>
                </a14:m>
                <a:r>
                  <a:rPr lang="en-US" altLang="zh-CN" sz="1400" spc="-10" dirty="0">
                    <a:solidFill>
                      <a:srgbClr val="000000"/>
                    </a:solidFill>
                    <a:effectLst/>
                    <a:latin typeface="Times New Roman" panose="02020603050405020304" pitchFamily="18" charset="0"/>
                    <a:ea typeface="Times New Roman" panose="02020603050405020304" pitchFamily="18" charset="0"/>
                    <a:cs typeface="宋体" panose="02010600030101010101" pitchFamily="2" charset="-122"/>
                  </a:rPr>
                  <a:t> </a:t>
                </a:r>
                <a:r>
                  <a:rPr lang="zh-CN" altLang="zh-CN" sz="1400" spc="-10" dirty="0">
                    <a:solidFill>
                      <a:srgbClr val="000000"/>
                    </a:solidFill>
                    <a:effectLst/>
                    <a:latin typeface="宋体" panose="02010600030101010101" pitchFamily="2" charset="-122"/>
                    <a:ea typeface="宋体" panose="02010600030101010101" pitchFamily="2" charset="-122"/>
                    <a:cs typeface="宋体" panose="02010600030101010101" pitchFamily="2" charset="-122"/>
                  </a:rPr>
                  <a:t>是学习因子， 通常</a:t>
                </a:r>
                <a:r>
                  <a:rPr lang="zh-CN" altLang="zh-CN" sz="1400" spc="-225" dirty="0">
                    <a:solidFill>
                      <a:srgbClr val="000000"/>
                    </a:solidFill>
                    <a:effectLst/>
                    <a:latin typeface="宋体" panose="02010600030101010101" pitchFamily="2" charset="-122"/>
                    <a:ea typeface="宋体" panose="02010600030101010101" pitchFamily="2" charset="-122"/>
                    <a:cs typeface="宋体" panose="02010600030101010101" pitchFamily="2" charset="-122"/>
                  </a:rPr>
                  <a:t> </a:t>
                </a:r>
                <a14:m>
                  <m:oMath xmlns:m="http://schemas.openxmlformats.org/officeDocument/2006/math">
                    <m:r>
                      <a:rPr lang="en-US" altLang="zh-CN" sz="1400" i="1" spc="-1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𝑐</m:t>
                    </m:r>
                    <m:r>
                      <a:rPr lang="en-US" altLang="zh-CN" sz="1400" i="1" spc="-1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1 </m:t>
                    </m:r>
                  </m:oMath>
                </a14:m>
                <a:r>
                  <a:rPr lang="en-US" altLang="zh-CN" sz="1400" spc="-10" dirty="0">
                    <a:solidFill>
                      <a:srgbClr val="000000"/>
                    </a:solidFill>
                    <a:effectLst/>
                    <a:latin typeface="Times New Roman" panose="02020603050405020304" pitchFamily="18" charset="0"/>
                    <a:ea typeface="Times New Roman" panose="02020603050405020304" pitchFamily="18" charset="0"/>
                    <a:cs typeface="宋体" panose="02010600030101010101" pitchFamily="2" charset="-122"/>
                  </a:rPr>
                  <a:t> </a:t>
                </a:r>
                <a:r>
                  <a:rPr lang="zh-CN" altLang="zh-CN" sz="1400" spc="-10" dirty="0">
                    <a:solidFill>
                      <a:srgbClr val="000000"/>
                    </a:solidFill>
                    <a:effectLst/>
                    <a:latin typeface="宋体" panose="02010600030101010101" pitchFamily="2" charset="-122"/>
                    <a:ea typeface="宋体" panose="02010600030101010101" pitchFamily="2" charset="-122"/>
                    <a:cs typeface="宋体" panose="02010600030101010101" pitchFamily="2" charset="-122"/>
                  </a:rPr>
                  <a:t>是自我认知部分，这个值过大会导致，</a:t>
                </a:r>
                <a14:m>
                  <m:oMath xmlns:m="http://schemas.openxmlformats.org/officeDocument/2006/math">
                    <m:r>
                      <a:rPr lang="en-US" altLang="zh-CN" sz="1400" i="1" spc="-1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𝑐</m:t>
                    </m:r>
                    <m:r>
                      <a:rPr lang="en-US" altLang="zh-CN" sz="1400" i="1" spc="-1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2</m:t>
                    </m:r>
                  </m:oMath>
                </a14:m>
                <a:r>
                  <a:rPr lang="en-US" altLang="zh-CN" sz="1400" spc="-10" dirty="0">
                    <a:solidFill>
                      <a:srgbClr val="000000"/>
                    </a:solidFill>
                    <a:effectLst/>
                    <a:latin typeface="Times New Roman" panose="02020603050405020304" pitchFamily="18" charset="0"/>
                    <a:ea typeface="Times New Roman" panose="02020603050405020304" pitchFamily="18" charset="0"/>
                    <a:cs typeface="宋体" panose="02010600030101010101" pitchFamily="2" charset="-122"/>
                  </a:rPr>
                  <a:t>  </a:t>
                </a:r>
                <a:r>
                  <a:rPr lang="zh-CN" altLang="zh-CN" sz="1400" spc="-10" dirty="0">
                    <a:solidFill>
                      <a:srgbClr val="000000"/>
                    </a:solidFill>
                    <a:effectLst/>
                    <a:latin typeface="宋体" panose="02010600030101010101" pitchFamily="2" charset="-122"/>
                    <a:ea typeface="宋体" panose="02010600030101010101" pitchFamily="2" charset="-122"/>
                    <a:cs typeface="宋体" panose="02010600030101010101" pitchFamily="2" charset="-122"/>
                  </a:rPr>
                  <a:t>是社会认</a:t>
                </a:r>
                <a:r>
                  <a:rPr lang="zh-CN" altLang="zh-CN" sz="1400" dirty="0">
                    <a:solidFill>
                      <a:srgbClr val="000000"/>
                    </a:solidFill>
                    <a:effectLst/>
                    <a:latin typeface="宋体" panose="02010600030101010101" pitchFamily="2" charset="-122"/>
                    <a:ea typeface="宋体" panose="02010600030101010101" pitchFamily="2" charset="-122"/>
                    <a:cs typeface="宋体" panose="02010600030101010101" pitchFamily="2" charset="-122"/>
                  </a:rPr>
                  <a:t> </a:t>
                </a:r>
                <a:r>
                  <a:rPr lang="zh-CN" altLang="zh-CN" sz="1400" spc="25" dirty="0">
                    <a:solidFill>
                      <a:srgbClr val="000000"/>
                    </a:solidFill>
                    <a:effectLst/>
                    <a:latin typeface="宋体" panose="02010600030101010101" pitchFamily="2" charset="-122"/>
                    <a:ea typeface="宋体" panose="02010600030101010101" pitchFamily="2" charset="-122"/>
                    <a:cs typeface="宋体" panose="02010600030101010101" pitchFamily="2" charset="-122"/>
                  </a:rPr>
                  <a:t>知部分。通常假设这两个值相等。</a:t>
                </a:r>
                <a:endParaRPr lang="zh-CN" altLang="zh-CN" sz="1400" dirty="0">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p>
                <a:pPr marL="334645" eaLnBrk="0">
                  <a:lnSpc>
                    <a:spcPct val="90000"/>
                  </a:lnSpc>
                  <a:spcBef>
                    <a:spcPts val="780"/>
                  </a:spcBef>
                  <a:spcAft>
                    <a:spcPts val="0"/>
                  </a:spcAft>
                </a:pPr>
                <a:r>
                  <a:rPr lang="en-US" altLang="zh-CN" sz="1400" spc="25" dirty="0">
                    <a:solidFill>
                      <a:srgbClr val="000000"/>
                    </a:solidFill>
                    <a:effectLst/>
                    <a:latin typeface="Times New Roman" panose="02020603050405020304" pitchFamily="18" charset="0"/>
                    <a:ea typeface="Times New Roman" panose="02020603050405020304" pitchFamily="18" charset="0"/>
                    <a:cs typeface="宋体" panose="02010600030101010101" pitchFamily="2" charset="-122"/>
                  </a:rPr>
                  <a:t>•  </a:t>
                </a:r>
                <a14:m>
                  <m:oMath xmlns:m="http://schemas.openxmlformats.org/officeDocument/2006/math">
                    <m:r>
                      <a:rPr lang="en-US" altLang="zh-CN" sz="1400" i="1" spc="25">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𝑟</m:t>
                    </m:r>
                    <m:r>
                      <a:rPr lang="en-US" altLang="zh-CN" sz="1400" i="1" spc="25">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1 , </m:t>
                    </m:r>
                    <m:r>
                      <a:rPr lang="en-US" altLang="zh-CN" sz="1400" i="1" spc="25">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𝑟</m:t>
                    </m:r>
                    <m:r>
                      <a:rPr lang="en-US" altLang="zh-CN" sz="1400" i="1" spc="25">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2 </m:t>
                    </m:r>
                  </m:oMath>
                </a14:m>
                <a:r>
                  <a:rPr lang="en-US" altLang="zh-CN" sz="1400" spc="25" dirty="0">
                    <a:solidFill>
                      <a:srgbClr val="000000"/>
                    </a:solidFill>
                    <a:effectLst/>
                    <a:latin typeface="Times New Roman" panose="02020603050405020304" pitchFamily="18" charset="0"/>
                    <a:ea typeface="Times New Roman" panose="02020603050405020304" pitchFamily="18" charset="0"/>
                    <a:cs typeface="宋体" panose="02010600030101010101" pitchFamily="2" charset="-122"/>
                  </a:rPr>
                  <a:t> </a:t>
                </a:r>
                <a:r>
                  <a:rPr lang="zh-CN" altLang="zh-CN" sz="1400" spc="25" dirty="0">
                    <a:solidFill>
                      <a:srgbClr val="000000"/>
                    </a:solidFill>
                    <a:effectLst/>
                    <a:latin typeface="宋体" panose="02010600030101010101" pitchFamily="2" charset="-122"/>
                    <a:ea typeface="宋体" panose="02010600030101010101" pitchFamily="2" charset="-122"/>
                    <a:cs typeface="宋体" panose="02010600030101010101" pitchFamily="2" charset="-122"/>
                  </a:rPr>
                  <a:t>是</a:t>
                </a:r>
                <a:r>
                  <a:rPr lang="zh-CN" altLang="zh-CN" sz="1400" spc="-180" dirty="0">
                    <a:solidFill>
                      <a:srgbClr val="000000"/>
                    </a:solidFill>
                    <a:effectLst/>
                    <a:latin typeface="宋体" panose="02010600030101010101" pitchFamily="2" charset="-122"/>
                    <a:ea typeface="宋体" panose="02010600030101010101" pitchFamily="2" charset="-122"/>
                    <a:cs typeface="宋体" panose="02010600030101010101" pitchFamily="2" charset="-122"/>
                  </a:rPr>
                  <a:t> </a:t>
                </a:r>
                <a:r>
                  <a:rPr lang="en-US" altLang="zh-CN" sz="1400" spc="25" dirty="0">
                    <a:solidFill>
                      <a:srgbClr val="000000"/>
                    </a:solidFill>
                    <a:effectLst/>
                    <a:latin typeface="Times New Roman" panose="02020603050405020304" pitchFamily="18" charset="0"/>
                    <a:ea typeface="Times New Roman" panose="02020603050405020304" pitchFamily="18" charset="0"/>
                    <a:cs typeface="宋体" panose="02010600030101010101" pitchFamily="2" charset="-122"/>
                  </a:rPr>
                  <a:t>[0,1]</a:t>
                </a:r>
                <a:r>
                  <a:rPr lang="en-US" altLang="zh-CN" sz="1400" spc="130" dirty="0">
                    <a:solidFill>
                      <a:srgbClr val="000000"/>
                    </a:solidFill>
                    <a:effectLst/>
                    <a:latin typeface="Times New Roman" panose="02020603050405020304" pitchFamily="18" charset="0"/>
                    <a:ea typeface="Times New Roman" panose="02020603050405020304" pitchFamily="18" charset="0"/>
                    <a:cs typeface="宋体" panose="02010600030101010101" pitchFamily="2" charset="-122"/>
                  </a:rPr>
                  <a:t> </a:t>
                </a:r>
                <a:r>
                  <a:rPr lang="zh-CN" altLang="zh-CN" sz="1400" spc="25" dirty="0">
                    <a:solidFill>
                      <a:srgbClr val="000000"/>
                    </a:solidFill>
                    <a:effectLst/>
                    <a:latin typeface="宋体" panose="02010600030101010101" pitchFamily="2" charset="-122"/>
                    <a:ea typeface="宋体" panose="02010600030101010101" pitchFamily="2" charset="-122"/>
                    <a:cs typeface="宋体" panose="02010600030101010101" pitchFamily="2" charset="-122"/>
                  </a:rPr>
                  <a:t>区间内的随机数，增加搜索的随机性</a:t>
                </a:r>
                <a:endParaRPr lang="zh-CN" altLang="zh-CN" sz="1400" dirty="0">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p>
                <a:pPr marL="334645" eaLnBrk="0">
                  <a:lnSpc>
                    <a:spcPts val="1585"/>
                  </a:lnSpc>
                  <a:spcBef>
                    <a:spcPts val="560"/>
                  </a:spcBef>
                  <a:spcAft>
                    <a:spcPts val="0"/>
                  </a:spcAft>
                </a:pPr>
                <a:r>
                  <a:rPr lang="en-US" altLang="zh-CN" sz="1400" spc="40" dirty="0">
                    <a:solidFill>
                      <a:srgbClr val="000000"/>
                    </a:solidFill>
                    <a:effectLst/>
                    <a:latin typeface="Times New Roman" panose="02020603050405020304" pitchFamily="18" charset="0"/>
                    <a:ea typeface="Times New Roman" panose="02020603050405020304" pitchFamily="18" charset="0"/>
                    <a:cs typeface="宋体" panose="02010600030101010101" pitchFamily="2" charset="-122"/>
                  </a:rPr>
                  <a:t>•</a:t>
                </a:r>
                <a:r>
                  <a:rPr lang="en-US" altLang="zh-CN" sz="1400" spc="310" dirty="0">
                    <a:solidFill>
                      <a:srgbClr val="000000"/>
                    </a:solidFill>
                    <a:effectLst/>
                    <a:latin typeface="Times New Roman" panose="02020603050405020304" pitchFamily="18" charset="0"/>
                    <a:ea typeface="Times New Roman" panose="02020603050405020304" pitchFamily="18" charset="0"/>
                    <a:cs typeface="宋体" panose="02010600030101010101" pitchFamily="2" charset="-122"/>
                  </a:rPr>
                  <a:t> </a:t>
                </a:r>
                <a14:m>
                  <m:oMath xmlns:m="http://schemas.openxmlformats.org/officeDocument/2006/math">
                    <m:r>
                      <a:rPr lang="en-US" altLang="zh-CN" sz="14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𝑝𝐵𝑒𝑠𝑡</m:t>
                    </m:r>
                    <m:r>
                      <a:rPr lang="en-US" altLang="zh-CN" sz="1400" i="1" spc="4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  </m:t>
                    </m:r>
                  </m:oMath>
                </a14:m>
                <a:r>
                  <a:rPr lang="zh-CN" altLang="zh-CN" sz="1400" spc="40" dirty="0">
                    <a:solidFill>
                      <a:srgbClr val="000000"/>
                    </a:solidFill>
                    <a:effectLst/>
                    <a:latin typeface="宋体" panose="02010600030101010101" pitchFamily="2" charset="-122"/>
                    <a:ea typeface="宋体" panose="02010600030101010101" pitchFamily="2" charset="-122"/>
                    <a:cs typeface="宋体" panose="02010600030101010101" pitchFamily="2" charset="-122"/>
                  </a:rPr>
                  <a:t>是粒子</a:t>
                </a:r>
                <a:r>
                  <a:rPr lang="zh-CN" altLang="zh-CN" sz="1400" spc="-245" dirty="0">
                    <a:solidFill>
                      <a:srgbClr val="000000"/>
                    </a:solidFill>
                    <a:effectLst/>
                    <a:latin typeface="宋体" panose="02010600030101010101" pitchFamily="2" charset="-122"/>
                    <a:ea typeface="宋体" panose="02010600030101010101" pitchFamily="2" charset="-122"/>
                    <a:cs typeface="宋体" panose="02010600030101010101" pitchFamily="2" charset="-122"/>
                  </a:rPr>
                  <a:t> </a:t>
                </a:r>
                <a14:m>
                  <m:oMath xmlns:m="http://schemas.openxmlformats.org/officeDocument/2006/math">
                    <m:r>
                      <a:rPr lang="en-US" altLang="zh-CN" sz="1400" i="1" spc="4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𝑖</m:t>
                    </m:r>
                  </m:oMath>
                </a14:m>
                <a:r>
                  <a:rPr lang="en-US" altLang="zh-CN" sz="1400" spc="125" dirty="0">
                    <a:solidFill>
                      <a:srgbClr val="000000"/>
                    </a:solidFill>
                    <a:effectLst/>
                    <a:latin typeface="Times New Roman" panose="02020603050405020304" pitchFamily="18" charset="0"/>
                    <a:ea typeface="Times New Roman" panose="02020603050405020304" pitchFamily="18" charset="0"/>
                    <a:cs typeface="宋体" panose="02010600030101010101" pitchFamily="2" charset="-122"/>
                  </a:rPr>
                  <a:t> </a:t>
                </a:r>
                <a:r>
                  <a:rPr lang="zh-CN" altLang="zh-CN" sz="1400" spc="40" dirty="0">
                    <a:solidFill>
                      <a:srgbClr val="000000"/>
                    </a:solidFill>
                    <a:effectLst/>
                    <a:latin typeface="宋体" panose="02010600030101010101" pitchFamily="2" charset="-122"/>
                    <a:ea typeface="宋体" panose="02010600030101010101" pitchFamily="2" charset="-122"/>
                    <a:cs typeface="宋体" panose="02010600030101010101" pitchFamily="2" charset="-122"/>
                  </a:rPr>
                  <a:t>的历史最佳位置。</a:t>
                </a:r>
                <a:endParaRPr lang="zh-CN" altLang="zh-CN" sz="1400" dirty="0">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p>
                <a:pPr marL="334645" eaLnBrk="0">
                  <a:lnSpc>
                    <a:spcPct val="94000"/>
                  </a:lnSpc>
                  <a:spcBef>
                    <a:spcPts val="580"/>
                  </a:spcBef>
                  <a:spcAft>
                    <a:spcPts val="0"/>
                  </a:spcAft>
                </a:pPr>
                <a:r>
                  <a:rPr lang="en-US" altLang="zh-CN" sz="1400" spc="20" dirty="0">
                    <a:solidFill>
                      <a:srgbClr val="000000"/>
                    </a:solidFill>
                    <a:effectLst/>
                    <a:latin typeface="Times New Roman" panose="02020603050405020304" pitchFamily="18" charset="0"/>
                    <a:ea typeface="Times New Roman" panose="02020603050405020304" pitchFamily="18" charset="0"/>
                    <a:cs typeface="宋体" panose="02010600030101010101" pitchFamily="2" charset="-122"/>
                  </a:rPr>
                  <a:t>•  </a:t>
                </a:r>
                <a14:m>
                  <m:oMath xmlns:m="http://schemas.openxmlformats.org/officeDocument/2006/math">
                    <m:sSubSup>
                      <m:sSubSupPr>
                        <m:ctrlPr>
                          <a:rPr lang="zh-CN" altLang="zh-CN" sz="1400" i="1" spc="2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400" i="1" spc="2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en-US" altLang="zh-CN" sz="1400" i="1" spc="2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𝑖</m:t>
                        </m:r>
                      </m:sub>
                      <m:sup>
                        <m:d>
                          <m:dPr>
                            <m:ctrlPr>
                              <a:rPr lang="zh-CN" altLang="zh-CN" sz="1400" i="1" spc="2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400" i="1" spc="2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𝑡</m:t>
                            </m:r>
                          </m:e>
                        </m:d>
                      </m:sup>
                    </m:sSubSup>
                  </m:oMath>
                </a14:m>
                <a:r>
                  <a:rPr lang="zh-CN" altLang="zh-CN" sz="1400" spc="20" dirty="0">
                    <a:solidFill>
                      <a:srgbClr val="000000"/>
                    </a:solidFill>
                    <a:effectLst/>
                    <a:latin typeface="宋体" panose="02010600030101010101" pitchFamily="2" charset="-122"/>
                    <a:ea typeface="宋体" panose="02010600030101010101" pitchFamily="2" charset="-122"/>
                    <a:cs typeface="宋体" panose="02010600030101010101" pitchFamily="2" charset="-122"/>
                  </a:rPr>
                  <a:t>是粒子</a:t>
                </a:r>
                <a:r>
                  <a:rPr lang="zh-CN" altLang="zh-CN" sz="1400" spc="-245" dirty="0">
                    <a:solidFill>
                      <a:srgbClr val="000000"/>
                    </a:solidFill>
                    <a:effectLst/>
                    <a:latin typeface="宋体" panose="02010600030101010101" pitchFamily="2" charset="-122"/>
                    <a:ea typeface="宋体" panose="02010600030101010101" pitchFamily="2" charset="-122"/>
                    <a:cs typeface="宋体" panose="02010600030101010101" pitchFamily="2" charset="-122"/>
                  </a:rPr>
                  <a:t> </a:t>
                </a:r>
                <a14:m>
                  <m:oMath xmlns:m="http://schemas.openxmlformats.org/officeDocument/2006/math">
                    <m:r>
                      <a:rPr lang="en-US" altLang="zh-CN" sz="1400" i="1" spc="2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𝑖</m:t>
                    </m:r>
                  </m:oMath>
                </a14:m>
                <a:r>
                  <a:rPr lang="en-US" altLang="zh-CN" sz="1400" spc="20" dirty="0">
                    <a:solidFill>
                      <a:srgbClr val="000000"/>
                    </a:solidFill>
                    <a:effectLst/>
                    <a:latin typeface="Times New Roman" panose="02020603050405020304" pitchFamily="18" charset="0"/>
                    <a:ea typeface="Times New Roman" panose="02020603050405020304" pitchFamily="18" charset="0"/>
                    <a:cs typeface="宋体" panose="02010600030101010101" pitchFamily="2" charset="-122"/>
                  </a:rPr>
                  <a:t> </a:t>
                </a:r>
                <a:r>
                  <a:rPr lang="zh-CN" altLang="zh-CN" sz="1400" spc="20" dirty="0">
                    <a:solidFill>
                      <a:srgbClr val="000000"/>
                    </a:solidFill>
                    <a:effectLst/>
                    <a:latin typeface="宋体" panose="02010600030101010101" pitchFamily="2" charset="-122"/>
                    <a:ea typeface="宋体" panose="02010600030101010101" pitchFamily="2" charset="-122"/>
                    <a:cs typeface="宋体" panose="02010600030101010101" pitchFamily="2" charset="-122"/>
                  </a:rPr>
                  <a:t>在时间</a:t>
                </a:r>
                <a:r>
                  <a:rPr lang="zh-CN" altLang="zh-CN" sz="1400" spc="-265" dirty="0">
                    <a:solidFill>
                      <a:srgbClr val="000000"/>
                    </a:solidFill>
                    <a:effectLst/>
                    <a:latin typeface="宋体" panose="02010600030101010101" pitchFamily="2" charset="-122"/>
                    <a:ea typeface="宋体" panose="02010600030101010101" pitchFamily="2" charset="-122"/>
                    <a:cs typeface="宋体" panose="02010600030101010101" pitchFamily="2" charset="-122"/>
                  </a:rPr>
                  <a:t> </a:t>
                </a:r>
                <a14:m>
                  <m:oMath xmlns:m="http://schemas.openxmlformats.org/officeDocument/2006/math">
                    <m:r>
                      <a:rPr lang="en-US" altLang="zh-CN" sz="1400" i="1" spc="2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𝑡</m:t>
                    </m:r>
                  </m:oMath>
                </a14:m>
                <a:r>
                  <a:rPr lang="en-US" altLang="zh-CN" sz="1400" spc="125" dirty="0">
                    <a:solidFill>
                      <a:srgbClr val="000000"/>
                    </a:solidFill>
                    <a:effectLst/>
                    <a:latin typeface="Times New Roman" panose="02020603050405020304" pitchFamily="18" charset="0"/>
                    <a:ea typeface="Times New Roman" panose="02020603050405020304" pitchFamily="18" charset="0"/>
                    <a:cs typeface="宋体" panose="02010600030101010101" pitchFamily="2" charset="-122"/>
                  </a:rPr>
                  <a:t> </a:t>
                </a:r>
                <a:r>
                  <a:rPr lang="zh-CN" altLang="zh-CN" sz="1400" spc="20" dirty="0">
                    <a:solidFill>
                      <a:srgbClr val="000000"/>
                    </a:solidFill>
                    <a:effectLst/>
                    <a:latin typeface="宋体" panose="02010600030101010101" pitchFamily="2" charset="-122"/>
                    <a:ea typeface="宋体" panose="02010600030101010101" pitchFamily="2" charset="-122"/>
                    <a:cs typeface="宋体" panose="02010600030101010101" pitchFamily="2" charset="-122"/>
                  </a:rPr>
                  <a:t>的位置。</a:t>
                </a:r>
                <a:endParaRPr lang="zh-CN" altLang="zh-CN" sz="1400" dirty="0">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p>
                <a:pPr marL="334645" eaLnBrk="0">
                  <a:lnSpc>
                    <a:spcPct val="89000"/>
                  </a:lnSpc>
                  <a:spcBef>
                    <a:spcPts val="710"/>
                  </a:spcBef>
                  <a:spcAft>
                    <a:spcPts val="0"/>
                  </a:spcAft>
                </a:pPr>
                <a:r>
                  <a:rPr lang="en-US" altLang="zh-CN" sz="1400" spc="50" dirty="0">
                    <a:solidFill>
                      <a:srgbClr val="000000"/>
                    </a:solidFill>
                    <a:effectLst/>
                    <a:latin typeface="Times New Roman" panose="02020603050405020304" pitchFamily="18" charset="0"/>
                    <a:ea typeface="Times New Roman" panose="02020603050405020304" pitchFamily="18" charset="0"/>
                    <a:cs typeface="宋体" panose="02010600030101010101" pitchFamily="2" charset="-122"/>
                  </a:rPr>
                  <a:t>•  </a:t>
                </a:r>
                <a14:m>
                  <m:oMath xmlns:m="http://schemas.openxmlformats.org/officeDocument/2006/math">
                    <m:r>
                      <a:rPr lang="en-US" altLang="zh-CN" sz="14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𝑔𝐵𝑒𝑠𝑡</m:t>
                    </m:r>
                    <m:r>
                      <a:rPr lang="en-US" altLang="zh-CN" sz="1400" i="1" spc="5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 </m:t>
                    </m:r>
                  </m:oMath>
                </a14:m>
                <a:r>
                  <a:rPr lang="zh-CN" altLang="zh-CN" sz="1400" spc="50" dirty="0">
                    <a:solidFill>
                      <a:srgbClr val="000000"/>
                    </a:solidFill>
                    <a:effectLst/>
                    <a:latin typeface="宋体" panose="02010600030101010101" pitchFamily="2" charset="-122"/>
                    <a:ea typeface="宋体" panose="02010600030101010101" pitchFamily="2" charset="-122"/>
                    <a:cs typeface="宋体" panose="02010600030101010101" pitchFamily="2" charset="-122"/>
                  </a:rPr>
                  <a:t>是全局最佳位置。</a:t>
                </a:r>
                <a:r>
                  <a:rPr lang="en-US" altLang="zh-CN" sz="1400" spc="5"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 </a:t>
                </a:r>
                <a:endParaRPr lang="zh-CN" altLang="zh-CN" sz="1400" dirty="0">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p>
                <a:pPr eaLnBrk="0">
                  <a:lnSpc>
                    <a:spcPct val="108000"/>
                  </a:lnSpc>
                </a:pPr>
                <a:endParaRPr lang="zh-CN" altLang="zh-CN" sz="1400" dirty="0">
                  <a:solidFill>
                    <a:srgbClr val="000000"/>
                  </a:solidFill>
                  <a:effectLst/>
                  <a:latin typeface="Arial" panose="020B0604020202020204" pitchFamily="34" charset="0"/>
                  <a:ea typeface="Arial" panose="020B0604020202020204" pitchFamily="34" charset="0"/>
                </a:endParaRPr>
              </a:p>
              <a:p>
                <a:pPr eaLnBrk="0">
                  <a:lnSpc>
                    <a:spcPct val="108000"/>
                  </a:lnSpc>
                </a:pPr>
                <a:r>
                  <a:rPr lang="en-US" altLang="zh-CN" sz="1400" dirty="0">
                    <a:solidFill>
                      <a:srgbClr val="000000"/>
                    </a:solidFill>
                    <a:effectLst/>
                    <a:latin typeface="宋体" panose="02010600030101010101" pitchFamily="2" charset="-122"/>
                    <a:ea typeface="Arial" panose="020B0604020202020204" pitchFamily="34" charset="0"/>
                    <a:cs typeface="宋体" panose="02010600030101010101" pitchFamily="2" charset="-122"/>
                  </a:rPr>
                  <a:t> </a:t>
                </a:r>
                <a:endParaRPr lang="zh-CN" altLang="zh-CN" sz="1400" dirty="0">
                  <a:solidFill>
                    <a:srgbClr val="000000"/>
                  </a:solidFill>
                  <a:effectLst/>
                  <a:latin typeface="Arial" panose="020B0604020202020204" pitchFamily="34" charset="0"/>
                  <a:ea typeface="Arial" panose="020B0604020202020204" pitchFamily="34" charset="0"/>
                </a:endParaRPr>
              </a:p>
            </p:txBody>
          </p:sp>
        </mc:Choice>
        <mc:Fallback xmlns="">
          <p:sp>
            <p:nvSpPr>
              <p:cNvPr id="17" name="文本框 16">
                <a:extLst>
                  <a:ext uri="{FF2B5EF4-FFF2-40B4-BE49-F238E27FC236}">
                    <a16:creationId xmlns:a16="http://schemas.microsoft.com/office/drawing/2014/main" id="{C8FD60DB-D663-C66F-3A4E-B4F44305EC02}"/>
                  </a:ext>
                </a:extLst>
              </p:cNvPr>
              <p:cNvSpPr txBox="1">
                <a:spLocks noRot="1" noChangeAspect="1" noMove="1" noResize="1" noEditPoints="1" noAdjustHandles="1" noChangeArrowheads="1" noChangeShapeType="1" noTextEdit="1"/>
              </p:cNvSpPr>
              <p:nvPr/>
            </p:nvSpPr>
            <p:spPr>
              <a:xfrm>
                <a:off x="86557" y="1258921"/>
                <a:ext cx="6094520" cy="4983224"/>
              </a:xfrm>
              <a:prstGeom prst="rect">
                <a:avLst/>
              </a:prstGeom>
              <a:blipFill>
                <a:blip r:embed="rId5"/>
                <a:stretch>
                  <a:fillRect t="-73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6837437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465376" y="191003"/>
            <a:ext cx="184731" cy="584775"/>
          </a:xfrm>
          <a:prstGeom prst="rect">
            <a:avLst/>
          </a:prstGeom>
          <a:noFill/>
        </p:spPr>
        <p:txBody>
          <a:bodyPr wrap="none" rtlCol="0">
            <a:spAutoFit/>
          </a:bodyPr>
          <a:lstStyle/>
          <a:p>
            <a:endParaRPr lang="zh-CN" altLang="en-US" sz="3200" b="1" dirty="0">
              <a:gradFill>
                <a:gsLst>
                  <a:gs pos="0">
                    <a:srgbClr val="E30613"/>
                  </a:gs>
                  <a:gs pos="100000">
                    <a:srgbClr val="81040B"/>
                  </a:gs>
                </a:gsLst>
                <a:lin ang="5400000" scaled="1"/>
              </a:gradFill>
              <a:latin typeface="微软雅黑" panose="020B0503020204020204" charset="-122"/>
              <a:ea typeface="微软雅黑" panose="020B0503020204020204" charset="-122"/>
            </a:endParaRPr>
          </a:p>
        </p:txBody>
      </p:sp>
      <p:sp>
        <p:nvSpPr>
          <p:cNvPr id="6" name="矩形 5"/>
          <p:cNvSpPr/>
          <p:nvPr/>
        </p:nvSpPr>
        <p:spPr>
          <a:xfrm>
            <a:off x="1" y="318227"/>
            <a:ext cx="571500" cy="7335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文本框 6"/>
          <p:cNvSpPr txBox="1"/>
          <p:nvPr/>
        </p:nvSpPr>
        <p:spPr>
          <a:xfrm>
            <a:off x="872380" y="463352"/>
            <a:ext cx="3166960" cy="523220"/>
          </a:xfrm>
          <a:prstGeom prst="rect">
            <a:avLst/>
          </a:prstGeom>
          <a:noFill/>
        </p:spPr>
        <p:txBody>
          <a:bodyPr wrap="square" rtlCol="0">
            <a:spAutoFit/>
          </a:bodyPr>
          <a:lstStyle/>
          <a:p>
            <a:pPr algn="dist"/>
            <a:r>
              <a:rPr lang="zh-CN" altLang="en-US" sz="2800" dirty="0">
                <a:latin typeface="微软雅黑" panose="020B0503020204020204" charset="-122"/>
                <a:ea typeface="微软雅黑" panose="020B0503020204020204" charset="-122"/>
              </a:rPr>
              <a:t>蚁群粒子群算法</a:t>
            </a:r>
            <a:endParaRPr kumimoji="1" lang="zh-CN" altLang="en-US" sz="2800" dirty="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cs typeface="微软雅黑" panose="020B0503020204020204" charset="-122"/>
            </a:endParaRPr>
          </a:p>
        </p:txBody>
      </p:sp>
      <p:cxnSp>
        <p:nvCxnSpPr>
          <p:cNvPr id="8" name="直线连接符 7"/>
          <p:cNvCxnSpPr/>
          <p:nvPr/>
        </p:nvCxnSpPr>
        <p:spPr>
          <a:xfrm>
            <a:off x="872382" y="1051737"/>
            <a:ext cx="10345350" cy="0"/>
          </a:xfrm>
          <a:prstGeom prst="line">
            <a:avLst/>
          </a:prstGeom>
        </p:spPr>
        <p:style>
          <a:lnRef idx="2">
            <a:schemeClr val="accent1"/>
          </a:lnRef>
          <a:fillRef idx="0">
            <a:schemeClr val="accent1"/>
          </a:fillRef>
          <a:effectRef idx="1">
            <a:schemeClr val="accent1"/>
          </a:effectRef>
          <a:fontRef idx="minor">
            <a:schemeClr val="tx1"/>
          </a:fontRef>
        </p:style>
      </p:cxnSp>
      <p:sp>
        <p:nvSpPr>
          <p:cNvPr id="9" name="矩形 8"/>
          <p:cNvSpPr/>
          <p:nvPr/>
        </p:nvSpPr>
        <p:spPr>
          <a:xfrm>
            <a:off x="643233" y="318227"/>
            <a:ext cx="156621" cy="73351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2" name="图片 1" descr="微信图片_20191111224408"/>
          <p:cNvPicPr>
            <a:picLocks noChangeAspect="1"/>
          </p:cNvPicPr>
          <p:nvPr/>
        </p:nvPicPr>
        <p:blipFill>
          <a:blip r:embed="rId3"/>
          <a:stretch>
            <a:fillRect/>
          </a:stretch>
        </p:blipFill>
        <p:spPr>
          <a:xfrm>
            <a:off x="7526655" y="-436880"/>
            <a:ext cx="4330065" cy="1841500"/>
          </a:xfrm>
          <a:prstGeom prst="rect">
            <a:avLst/>
          </a:prstGeom>
        </p:spPr>
      </p:pic>
      <p:pic>
        <p:nvPicPr>
          <p:cNvPr id="13" name="图片 12">
            <a:extLst>
              <a:ext uri="{FF2B5EF4-FFF2-40B4-BE49-F238E27FC236}">
                <a16:creationId xmlns:a16="http://schemas.microsoft.com/office/drawing/2014/main" id="{59503951-2482-F3FC-3FFF-A8C89169FD04}"/>
              </a:ext>
            </a:extLst>
          </p:cNvPr>
          <p:cNvPicPr>
            <a:picLocks noChangeAspect="1"/>
          </p:cNvPicPr>
          <p:nvPr/>
        </p:nvPicPr>
        <p:blipFill rotWithShape="1">
          <a:blip r:embed="rId4"/>
          <a:srcRect r="19849"/>
          <a:stretch/>
        </p:blipFill>
        <p:spPr>
          <a:xfrm>
            <a:off x="285751" y="1258921"/>
            <a:ext cx="6343649" cy="3644454"/>
          </a:xfrm>
          <a:prstGeom prst="rect">
            <a:avLst/>
          </a:prstGeom>
        </p:spPr>
      </p:pic>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3AF903FD-2CE7-1151-032F-13CB730C2B1C}"/>
                  </a:ext>
                </a:extLst>
              </p:cNvPr>
              <p:cNvSpPr txBox="1"/>
              <p:nvPr/>
            </p:nvSpPr>
            <p:spPr>
              <a:xfrm>
                <a:off x="6823945" y="1727860"/>
                <a:ext cx="5032775" cy="2706575"/>
              </a:xfrm>
              <a:prstGeom prst="rect">
                <a:avLst/>
              </a:prstGeom>
              <a:noFill/>
            </p:spPr>
            <p:txBody>
              <a:bodyPr wrap="square">
                <a:spAutoFit/>
              </a:bodyPr>
              <a:lstStyle/>
              <a:p>
                <a:pPr marR="72390" algn="just" eaLnBrk="0">
                  <a:lnSpc>
                    <a:spcPct val="150000"/>
                  </a:lnSpc>
                  <a:spcBef>
                    <a:spcPts val="375"/>
                  </a:spcBef>
                  <a:spcAft>
                    <a:spcPts val="0"/>
                  </a:spcAft>
                </a:pPr>
                <a:r>
                  <a:rPr lang="zh-CN" altLang="zh-CN" sz="1400" spc="-1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所需团</a:t>
                </a:r>
                <a:r>
                  <a:rPr lang="zh-CN" altLang="zh-CN" sz="1400" spc="4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的加强信息素</a:t>
                </a:r>
                <a:r>
                  <a:rPr lang="zh-CN" altLang="zh-CN" sz="1400" spc="-165"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1400" spc="4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∆τ </a:t>
                </a:r>
                <a:r>
                  <a:rPr lang="zh-CN" altLang="zh-CN" sz="1400" spc="4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将使用</a:t>
                </a:r>
                <a:r>
                  <a:rPr lang="zh-CN" altLang="zh-CN" sz="1400" spc="-26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1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PSO</a:t>
                </a:r>
                <a:r>
                  <a:rPr lang="en-US" altLang="zh-CN" sz="1400" spc="4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zh-CN" altLang="zh-CN" sz="1400" spc="4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算法根据以下公式计算：</a:t>
                </a:r>
                <a:endParaRPr lang="en-US" altLang="zh-CN" sz="1400" spc="4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R="72390" algn="just" eaLnBrk="0">
                  <a:lnSpc>
                    <a:spcPct val="150000"/>
                  </a:lnSpc>
                  <a:spcBef>
                    <a:spcPts val="375"/>
                  </a:spcBef>
                  <a:spcAft>
                    <a:spcPts val="0"/>
                  </a:spcAft>
                </a:pPr>
                <a14:m>
                  <m:oMathPara xmlns:m="http://schemas.openxmlformats.org/officeDocument/2006/math">
                    <m:oMathParaPr>
                      <m:jc m:val="centerGroup"/>
                    </m:oMathParaPr>
                    <m:oMath xmlns:m="http://schemas.openxmlformats.org/officeDocument/2006/math">
                      <m:r>
                        <a:rPr lang="en-US" altLang="zh-CN" sz="1400" i="1" spc="105" dirty="0" smtClean="0">
                          <a:solidFill>
                            <a:srgbClr val="000000"/>
                          </a:solidFill>
                          <a:effectLst/>
                          <a:latin typeface="Cambria Math" panose="02040503050406030204" pitchFamily="18" charset="0"/>
                          <a:ea typeface="Times New Roman" panose="02020603050405020304" pitchFamily="18" charset="0"/>
                        </a:rPr>
                        <m:t>∆</m:t>
                      </m:r>
                      <m:sSub>
                        <m:sSubPr>
                          <m:ctrlPr>
                            <a:rPr lang="en-US" altLang="zh-CN" sz="1400" b="0" i="1" spc="105" dirty="0" smtClean="0">
                              <a:solidFill>
                                <a:srgbClr val="000000"/>
                              </a:solidFill>
                              <a:effectLst/>
                              <a:latin typeface="Cambria Math" panose="02040503050406030204" pitchFamily="18" charset="0"/>
                              <a:ea typeface="Times New Roman" panose="02020603050405020304" pitchFamily="18" charset="0"/>
                            </a:rPr>
                          </m:ctrlPr>
                        </m:sSubPr>
                        <m:e>
                          <m:r>
                            <a:rPr lang="en-US" altLang="zh-CN" sz="1400" i="1" spc="105" dirty="0" smtClean="0">
                              <a:solidFill>
                                <a:srgbClr val="000000"/>
                              </a:solidFill>
                              <a:effectLst/>
                              <a:latin typeface="Cambria Math" panose="02040503050406030204" pitchFamily="18" charset="0"/>
                              <a:ea typeface="Times New Roman" panose="02020603050405020304" pitchFamily="18" charset="0"/>
                            </a:rPr>
                            <m:t>𝜏</m:t>
                          </m:r>
                        </m:e>
                        <m:sub>
                          <m:r>
                            <a:rPr lang="en-US" altLang="zh-CN" sz="1400" i="1" spc="105" dirty="0">
                              <a:solidFill>
                                <a:srgbClr val="000000"/>
                              </a:solidFill>
                              <a:latin typeface="Cambria Math" panose="02040503050406030204" pitchFamily="18" charset="0"/>
                              <a:ea typeface="Times New Roman" panose="02020603050405020304" pitchFamily="18" charset="0"/>
                            </a:rPr>
                            <m:t>𝑡</m:t>
                          </m:r>
                          <m:r>
                            <a:rPr lang="en-US" altLang="zh-CN" sz="1400" i="1" spc="105" dirty="0">
                              <a:solidFill>
                                <a:srgbClr val="000000"/>
                              </a:solidFill>
                              <a:latin typeface="Cambria Math" panose="02040503050406030204" pitchFamily="18" charset="0"/>
                              <a:ea typeface="Times New Roman" panose="02020603050405020304" pitchFamily="18" charset="0"/>
                            </a:rPr>
                            <m:t>+1</m:t>
                          </m:r>
                        </m:sub>
                      </m:sSub>
                      <m:r>
                        <a:rPr lang="en-US" altLang="zh-CN" sz="1400" i="1" spc="65" dirty="0">
                          <a:solidFill>
                            <a:srgbClr val="000000"/>
                          </a:solidFill>
                          <a:effectLst/>
                          <a:latin typeface="Cambria Math" panose="02040503050406030204" pitchFamily="18" charset="0"/>
                          <a:ea typeface="Times New Roman" panose="02020603050405020304" pitchFamily="18" charset="0"/>
                        </a:rPr>
                        <m:t>  </m:t>
                      </m:r>
                      <m:r>
                        <a:rPr lang="en-US" altLang="zh-CN" sz="1400" i="1" spc="105" dirty="0">
                          <a:solidFill>
                            <a:srgbClr val="000000"/>
                          </a:solidFill>
                          <a:effectLst/>
                          <a:latin typeface="Cambria Math" panose="02040503050406030204" pitchFamily="18" charset="0"/>
                          <a:ea typeface="Times New Roman" panose="02020603050405020304" pitchFamily="18" charset="0"/>
                        </a:rPr>
                        <m:t>= ∆</m:t>
                      </m:r>
                      <m:sSub>
                        <m:sSubPr>
                          <m:ctrlPr>
                            <a:rPr lang="en-US" altLang="zh-CN" sz="1400" b="0" i="1" spc="105" dirty="0" smtClean="0">
                              <a:solidFill>
                                <a:srgbClr val="000000"/>
                              </a:solidFill>
                              <a:effectLst/>
                              <a:latin typeface="Cambria Math" panose="02040503050406030204" pitchFamily="18" charset="0"/>
                              <a:ea typeface="Times New Roman" panose="02020603050405020304" pitchFamily="18" charset="0"/>
                            </a:rPr>
                          </m:ctrlPr>
                        </m:sSubPr>
                        <m:e>
                          <m:r>
                            <a:rPr lang="en-US" altLang="zh-CN" sz="1400" i="1" spc="105" dirty="0" err="1">
                              <a:solidFill>
                                <a:srgbClr val="000000"/>
                              </a:solidFill>
                              <a:effectLst/>
                              <a:latin typeface="Cambria Math" panose="02040503050406030204" pitchFamily="18" charset="0"/>
                              <a:ea typeface="Times New Roman" panose="02020603050405020304" pitchFamily="18" charset="0"/>
                            </a:rPr>
                            <m:t>𝜏</m:t>
                          </m:r>
                        </m:e>
                        <m:sub>
                          <m:r>
                            <a:rPr lang="en-US" altLang="zh-CN" sz="1400" i="1" spc="105" dirty="0" err="1">
                              <a:solidFill>
                                <a:srgbClr val="000000"/>
                              </a:solidFill>
                              <a:effectLst/>
                              <a:latin typeface="Cambria Math" panose="02040503050406030204" pitchFamily="18" charset="0"/>
                              <a:ea typeface="Times New Roman" panose="02020603050405020304" pitchFamily="18" charset="0"/>
                            </a:rPr>
                            <m:t>𝑡</m:t>
                          </m:r>
                        </m:sub>
                      </m:sSub>
                      <m:r>
                        <a:rPr lang="en-US" altLang="zh-CN" sz="1400" i="1" dirty="0">
                          <a:solidFill>
                            <a:srgbClr val="000000"/>
                          </a:solidFill>
                          <a:effectLst/>
                          <a:latin typeface="Cambria Math" panose="02040503050406030204" pitchFamily="18" charset="0"/>
                          <a:ea typeface="Times New Roman" panose="02020603050405020304" pitchFamily="18" charset="0"/>
                        </a:rPr>
                        <m:t>  </m:t>
                      </m:r>
                      <m:r>
                        <a:rPr lang="en-US" altLang="zh-CN" sz="1400" i="1" spc="105" dirty="0">
                          <a:solidFill>
                            <a:srgbClr val="000000"/>
                          </a:solidFill>
                          <a:effectLst/>
                          <a:latin typeface="Cambria Math" panose="02040503050406030204" pitchFamily="18" charset="0"/>
                          <a:ea typeface="Times New Roman" panose="02020603050405020304" pitchFamily="18" charset="0"/>
                        </a:rPr>
                        <m:t>+</m:t>
                      </m:r>
                      <m:sSub>
                        <m:sSubPr>
                          <m:ctrlPr>
                            <a:rPr lang="en-US" altLang="zh-CN" sz="1400" b="0" i="1" spc="105" dirty="0" smtClean="0">
                              <a:solidFill>
                                <a:srgbClr val="000000"/>
                              </a:solidFill>
                              <a:effectLst/>
                              <a:latin typeface="Cambria Math" panose="02040503050406030204" pitchFamily="18" charset="0"/>
                              <a:ea typeface="Times New Roman" panose="02020603050405020304" pitchFamily="18" charset="0"/>
                            </a:rPr>
                          </m:ctrlPr>
                        </m:sSubPr>
                        <m:e>
                          <m:r>
                            <a:rPr lang="en-US" altLang="zh-CN" sz="1400" b="0" i="1" spc="105" dirty="0" smtClean="0">
                              <a:solidFill>
                                <a:srgbClr val="000000"/>
                              </a:solidFill>
                              <a:effectLst/>
                              <a:latin typeface="Cambria Math" panose="02040503050406030204" pitchFamily="18" charset="0"/>
                              <a:ea typeface="Times New Roman" panose="02020603050405020304" pitchFamily="18" charset="0"/>
                            </a:rPr>
                            <m:t>𝑣</m:t>
                          </m:r>
                        </m:e>
                        <m:sub>
                          <m:r>
                            <a:rPr lang="en-US" altLang="zh-CN" sz="1400" i="1" spc="105" dirty="0" err="1">
                              <a:solidFill>
                                <a:srgbClr val="000000"/>
                              </a:solidFill>
                              <a:effectLst/>
                              <a:latin typeface="Cambria Math" panose="02040503050406030204" pitchFamily="18" charset="0"/>
                              <a:ea typeface="Times New Roman" panose="02020603050405020304" pitchFamily="18" charset="0"/>
                            </a:rPr>
                            <m:t>𝑡</m:t>
                          </m:r>
                        </m:sub>
                      </m:sSub>
                      <m:r>
                        <a:rPr lang="en-US" altLang="zh-CN" sz="1400" i="1" dirty="0">
                          <a:solidFill>
                            <a:srgbClr val="000000"/>
                          </a:solidFill>
                          <a:effectLst/>
                          <a:latin typeface="Cambria Math" panose="02040503050406030204" pitchFamily="18" charset="0"/>
                          <a:ea typeface="Times New Roman" panose="02020603050405020304" pitchFamily="18" charset="0"/>
                        </a:rPr>
                        <m:t> </m:t>
                      </m:r>
                      <m:d>
                        <m:dPr>
                          <m:ctrlPr>
                            <a:rPr lang="zh-CN" altLang="zh-CN" sz="1400" i="1">
                              <a:solidFill>
                                <a:srgbClr val="000000"/>
                              </a:solidFill>
                              <a:latin typeface="Cambria Math" panose="02040503050406030204" pitchFamily="18" charset="0"/>
                              <a:ea typeface="Cambria Math" panose="02040503050406030204" pitchFamily="18" charset="0"/>
                              <a:cs typeface="宋体" panose="02010600030101010101" pitchFamily="2" charset="-122"/>
                            </a:rPr>
                          </m:ctrlPr>
                        </m:dPr>
                        <m:e>
                          <m:r>
                            <a:rPr lang="en-US" altLang="zh-CN" sz="1400" i="1">
                              <a:solidFill>
                                <a:srgbClr val="000000"/>
                              </a:solidFill>
                              <a:latin typeface="Cambria Math" panose="02040503050406030204" pitchFamily="18" charset="0"/>
                              <a:cs typeface="宋体" panose="02010600030101010101" pitchFamily="2" charset="-122"/>
                            </a:rPr>
                            <m:t>3.</m:t>
                          </m:r>
                          <m:r>
                            <a:rPr lang="en-US" altLang="zh-CN" sz="1400" b="0" i="1" smtClean="0">
                              <a:solidFill>
                                <a:srgbClr val="000000"/>
                              </a:solidFill>
                              <a:latin typeface="Cambria Math" panose="02040503050406030204" pitchFamily="18" charset="0"/>
                              <a:cs typeface="宋体" panose="02010600030101010101" pitchFamily="2" charset="-122"/>
                            </a:rPr>
                            <m:t>4</m:t>
                          </m:r>
                        </m:e>
                      </m:d>
                    </m:oMath>
                  </m:oMathPara>
                </a14:m>
                <a:endParaRPr lang="zh-CN" altLang="zh-CN" sz="1400" dirty="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endParaRPr>
              </a:p>
              <a:p>
                <a:pPr algn="just" eaLnBrk="0">
                  <a:lnSpc>
                    <a:spcPct val="150000"/>
                  </a:lnSpc>
                </a:pPr>
                <a:r>
                  <a:rPr lang="en-US" altLang="zh-CN" sz="1400" dirty="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 </a:t>
                </a:r>
                <a:r>
                  <a:rPr lang="zh-CN" altLang="zh-CN" sz="14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其中， </a:t>
                </a:r>
                <a14:m>
                  <m:oMath xmlns:m="http://schemas.openxmlformats.org/officeDocument/2006/math">
                    <m:r>
                      <a:rPr lang="en-US" altLang="zh-CN" sz="14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zh-CN" altLang="zh-CN" sz="1400" i="1">
                            <a:solidFill>
                              <a:srgbClr val="000000"/>
                            </a:solidFill>
                            <a:effectLst/>
                            <a:latin typeface="Cambria Math" panose="02040503050406030204" pitchFamily="18" charset="0"/>
                            <a:ea typeface="Cambria Math" panose="02040503050406030204" pitchFamily="18" charset="0"/>
                            <a:cs typeface="宋体" panose="02010600030101010101" pitchFamily="2" charset="-122"/>
                          </a:rPr>
                        </m:ctrlPr>
                      </m:sSubSupPr>
                      <m:e>
                        <m:r>
                          <a:rPr lang="en-US" altLang="zh-CN" sz="14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𝜏</m:t>
                        </m:r>
                      </m:e>
                      <m:sub>
                        <m:r>
                          <a:rPr lang="en-US" altLang="zh-CN" sz="1400" i="1">
                            <a:solidFill>
                              <a:srgbClr val="000000"/>
                            </a:solidFill>
                            <a:effectLst/>
                            <a:latin typeface="Cambria Math" panose="02040503050406030204" pitchFamily="18" charset="0"/>
                            <a:ea typeface="宋体" panose="02010600030101010101" pitchFamily="2" charset="-122"/>
                            <a:cs typeface="宋体" panose="02010600030101010101" pitchFamily="2" charset="-122"/>
                          </a:rPr>
                          <m:t>𝑡</m:t>
                        </m:r>
                      </m:sub>
                      <m:sup>
                        <m:r>
                          <a:rPr lang="en-US" altLang="zh-CN" sz="1400" i="1">
                            <a:solidFill>
                              <a:srgbClr val="000000"/>
                            </a:solidFill>
                            <a:effectLst/>
                            <a:latin typeface="Cambria Math" panose="02040503050406030204" pitchFamily="18" charset="0"/>
                            <a:ea typeface="宋体" panose="02010600030101010101" pitchFamily="2" charset="-122"/>
                            <a:cs typeface="宋体" panose="02010600030101010101" pitchFamily="2" charset="-122"/>
                          </a:rPr>
                          <m:t>𝑖</m:t>
                        </m:r>
                      </m:sup>
                    </m:sSubSup>
                  </m:oMath>
                </a14:m>
                <a:r>
                  <a:rPr lang="zh-CN" altLang="zh-CN" sz="14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是当前信息素的加强量，</a:t>
                </a:r>
                <a:r>
                  <a:rPr lang="zh-CN" altLang="zh-CN" sz="1400" spc="25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a:t>
                </a:r>
                <a14:m>
                  <m:oMath xmlns:m="http://schemas.openxmlformats.org/officeDocument/2006/math">
                    <m:r>
                      <a:rPr lang="en-US" altLang="zh-CN" sz="14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zh-CN" altLang="zh-CN" sz="1400" i="1">
                            <a:solidFill>
                              <a:srgbClr val="000000"/>
                            </a:solidFill>
                            <a:effectLst/>
                            <a:latin typeface="Cambria Math" panose="02040503050406030204" pitchFamily="18" charset="0"/>
                            <a:ea typeface="Cambria Math" panose="02040503050406030204" pitchFamily="18" charset="0"/>
                            <a:cs typeface="宋体" panose="02010600030101010101" pitchFamily="2" charset="-122"/>
                          </a:rPr>
                        </m:ctrlPr>
                      </m:sSubSupPr>
                      <m:e>
                        <m:r>
                          <a:rPr lang="en-US" altLang="zh-CN" sz="14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𝜏</m:t>
                        </m:r>
                      </m:e>
                      <m:sub>
                        <m:r>
                          <a:rPr lang="en-US" altLang="zh-CN" sz="1400" i="1">
                            <a:solidFill>
                              <a:srgbClr val="000000"/>
                            </a:solidFill>
                            <a:effectLst/>
                            <a:latin typeface="Cambria Math" panose="02040503050406030204" pitchFamily="18" charset="0"/>
                            <a:ea typeface="宋体" panose="02010600030101010101" pitchFamily="2" charset="-122"/>
                            <a:cs typeface="宋体" panose="02010600030101010101" pitchFamily="2" charset="-122"/>
                          </a:rPr>
                          <m:t>𝑡</m:t>
                        </m:r>
                        <m:r>
                          <a:rPr lang="en-US" altLang="zh-CN" sz="1400" i="1">
                            <a:solidFill>
                              <a:srgbClr val="000000"/>
                            </a:solidFill>
                            <a:effectLst/>
                            <a:latin typeface="Cambria Math" panose="02040503050406030204" pitchFamily="18" charset="0"/>
                            <a:ea typeface="宋体" panose="02010600030101010101" pitchFamily="2" charset="-122"/>
                            <a:cs typeface="宋体" panose="02010600030101010101" pitchFamily="2" charset="-122"/>
                          </a:rPr>
                          <m:t>+1</m:t>
                        </m:r>
                      </m:sub>
                      <m:sup>
                        <m:r>
                          <a:rPr lang="en-US" altLang="zh-CN" sz="1400" i="1">
                            <a:solidFill>
                              <a:srgbClr val="000000"/>
                            </a:solidFill>
                            <a:effectLst/>
                            <a:latin typeface="Cambria Math" panose="02040503050406030204" pitchFamily="18" charset="0"/>
                            <a:ea typeface="宋体" panose="02010600030101010101" pitchFamily="2" charset="-122"/>
                            <a:cs typeface="宋体" panose="02010600030101010101" pitchFamily="2" charset="-122"/>
                          </a:rPr>
                          <m:t>𝑖</m:t>
                        </m:r>
                      </m:sup>
                    </m:sSubSup>
                  </m:oMath>
                </a14:m>
                <a:r>
                  <a:rPr lang="en-US" altLang="zh-CN" sz="1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zh-CN" altLang="zh-CN" sz="14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是新信息素的加强量，</a:t>
                </a:r>
                <a:r>
                  <a:rPr lang="zh-CN" altLang="zh-CN" sz="1400" spc="255"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a:t>
                </a:r>
                <a:r>
                  <a:rPr lang="zh-CN" altLang="zh-CN" sz="14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而</a:t>
                </a:r>
                <a14:m>
                  <m:oMath xmlns:m="http://schemas.openxmlformats.org/officeDocument/2006/math">
                    <m:r>
                      <a:rPr lang="zh-CN" altLang="zh-CN" sz="1400" i="1" spc="-225">
                        <a:solidFill>
                          <a:srgbClr val="000000"/>
                        </a:solidFill>
                        <a:effectLst/>
                        <a:latin typeface="Cambria Math" panose="02040503050406030204" pitchFamily="18" charset="0"/>
                        <a:ea typeface="Cambria Math" panose="02040503050406030204" pitchFamily="18" charset="0"/>
                        <a:cs typeface="宋体" panose="02010600030101010101" pitchFamily="2" charset="-122"/>
                      </a:rPr>
                      <m:t> </m:t>
                    </m:r>
                    <m:sSup>
                      <m:sSupPr>
                        <m:ctrlPr>
                          <a:rPr lang="zh-CN" altLang="zh-CN" sz="14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4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𝑣</m:t>
                        </m:r>
                      </m:e>
                      <m:sup>
                        <m:r>
                          <a:rPr lang="en-US" altLang="zh-CN" sz="1400"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𝑡</m:t>
                        </m:r>
                      </m:sup>
                    </m:sSup>
                    <m:r>
                      <a:rPr lang="en-US" altLang="zh-CN" sz="14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  </m:t>
                    </m:r>
                  </m:oMath>
                </a14:m>
                <a:r>
                  <a:rPr lang="zh-CN" altLang="zh-CN" sz="14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表示这个方程</a:t>
                </a:r>
                <a:r>
                  <a:rPr lang="zh-CN" altLang="zh-CN" sz="1400" spc="1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可以实现的变化量</a:t>
                </a:r>
                <a:r>
                  <a:rPr lang="en-US" altLang="zh-CN" sz="1400" spc="1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a:t>
                </a:r>
              </a:p>
              <a:p>
                <a:pPr algn="just" eaLnBrk="0">
                  <a:lnSpc>
                    <a:spcPct val="150000"/>
                  </a:lnSpc>
                </a:pPr>
                <a14:m>
                  <m:oMathPara xmlns:m="http://schemas.openxmlformats.org/officeDocument/2006/math">
                    <m:oMathParaPr>
                      <m:jc m:val="centerGroup"/>
                    </m:oMathParaPr>
                    <m:oMath xmlns:m="http://schemas.openxmlformats.org/officeDocument/2006/math">
                      <m:eqArr>
                        <m:eqArrPr>
                          <m:ctrlPr>
                            <a:rPr lang="zh-CN" altLang="zh-CN" sz="1400" i="1">
                              <a:solidFill>
                                <a:srgbClr val="000000"/>
                              </a:solidFill>
                              <a:effectLst/>
                              <a:latin typeface="Cambria Math" panose="02040503050406030204" pitchFamily="18" charset="0"/>
                              <a:ea typeface="Cambria Math" panose="02040503050406030204" pitchFamily="18" charset="0"/>
                              <a:cs typeface="宋体" panose="02010600030101010101" pitchFamily="2" charset="-122"/>
                            </a:rPr>
                          </m:ctrlPr>
                        </m:eqArrPr>
                        <m:e>
                          <m:sSup>
                            <m:sSupPr>
                              <m:ctrlPr>
                                <a:rPr lang="zh-CN" altLang="zh-CN" sz="1400" i="1">
                                  <a:solidFill>
                                    <a:srgbClr val="000000"/>
                                  </a:solidFill>
                                  <a:effectLst/>
                                  <a:latin typeface="Cambria Math" panose="02040503050406030204" pitchFamily="18" charset="0"/>
                                  <a:ea typeface="Cambria Math" panose="02040503050406030204" pitchFamily="18" charset="0"/>
                                  <a:cs typeface="宋体" panose="02010600030101010101" pitchFamily="2" charset="-122"/>
                                </a:rPr>
                              </m:ctrlPr>
                            </m:sSupPr>
                            <m:e>
                              <m:r>
                                <m:rPr>
                                  <m:sty m:val="p"/>
                                </m:rPr>
                                <a:rPr lang="en-US" altLang="zh-CN" sz="1400">
                                  <a:solidFill>
                                    <a:srgbClr val="000000"/>
                                  </a:solidFill>
                                  <a:effectLst/>
                                  <a:latin typeface="Cambria Math" panose="02040503050406030204" pitchFamily="18" charset="0"/>
                                  <a:ea typeface="宋体" panose="02010600030101010101" pitchFamily="2" charset="-122"/>
                                  <a:cs typeface="宋体" panose="02010600030101010101" pitchFamily="2" charset="-122"/>
                                </a:rPr>
                                <m:t>ν</m:t>
                              </m:r>
                            </m:e>
                            <m:sup>
                              <m:r>
                                <a:rPr lang="en-US" altLang="zh-CN" sz="1400" i="1">
                                  <a:solidFill>
                                    <a:srgbClr val="000000"/>
                                  </a:solidFill>
                                  <a:effectLst/>
                                  <a:latin typeface="Cambria Math" panose="02040503050406030204" pitchFamily="18" charset="0"/>
                                  <a:ea typeface="宋体" panose="02010600030101010101" pitchFamily="2" charset="-122"/>
                                  <a:cs typeface="宋体" panose="02010600030101010101" pitchFamily="2" charset="-122"/>
                                </a:rPr>
                                <m:t>𝑡</m:t>
                              </m:r>
                              <m:r>
                                <a:rPr lang="en-US" altLang="zh-CN" sz="1400" i="1">
                                  <a:solidFill>
                                    <a:srgbClr val="000000"/>
                                  </a:solidFill>
                                  <a:effectLst/>
                                  <a:latin typeface="Cambria Math" panose="02040503050406030204" pitchFamily="18" charset="0"/>
                                  <a:ea typeface="宋体" panose="02010600030101010101" pitchFamily="2" charset="-122"/>
                                  <a:cs typeface="宋体" panose="02010600030101010101" pitchFamily="2" charset="-122"/>
                                </a:rPr>
                                <m:t>+1</m:t>
                              </m:r>
                            </m:sup>
                          </m:sSup>
                          <m:r>
                            <a:rPr lang="en-US" altLang="zh-CN" sz="1400" i="1">
                              <a:solidFill>
                                <a:srgbClr val="000000"/>
                              </a:solidFill>
                              <a:effectLst/>
                              <a:latin typeface="Cambria Math" panose="02040503050406030204" pitchFamily="18" charset="0"/>
                              <a:ea typeface="宋体" panose="02010600030101010101" pitchFamily="2" charset="-122"/>
                              <a:cs typeface="宋体" panose="02010600030101010101" pitchFamily="2" charset="-122"/>
                            </a:rPr>
                            <m:t>=</m:t>
                          </m:r>
                          <m:sSub>
                            <m:sSubPr>
                              <m:ctrlPr>
                                <a:rPr lang="zh-CN" altLang="zh-CN" sz="1400" i="1">
                                  <a:solidFill>
                                    <a:srgbClr val="000000"/>
                                  </a:solidFill>
                                  <a:effectLst/>
                                  <a:latin typeface="Cambria Math" panose="02040503050406030204" pitchFamily="18" charset="0"/>
                                  <a:ea typeface="Cambria Math" panose="02040503050406030204" pitchFamily="18" charset="0"/>
                                  <a:cs typeface="宋体" panose="02010600030101010101" pitchFamily="2" charset="-122"/>
                                </a:rPr>
                              </m:ctrlPr>
                            </m:sSubPr>
                            <m:e>
                              <m:r>
                                <a:rPr lang="en-US" altLang="zh-CN" sz="1400" i="1">
                                  <a:solidFill>
                                    <a:srgbClr val="000000"/>
                                  </a:solidFill>
                                  <a:effectLst/>
                                  <a:latin typeface="Cambria Math" panose="02040503050406030204" pitchFamily="18" charset="0"/>
                                  <a:ea typeface="宋体" panose="02010600030101010101" pitchFamily="2" charset="-122"/>
                                  <a:cs typeface="宋体" panose="02010600030101010101" pitchFamily="2" charset="-122"/>
                                </a:rPr>
                                <m:t>𝑐</m:t>
                              </m:r>
                            </m:e>
                            <m:sub>
                              <m:r>
                                <a:rPr lang="en-US" altLang="zh-CN" sz="1400" i="1">
                                  <a:solidFill>
                                    <a:srgbClr val="000000"/>
                                  </a:solidFill>
                                  <a:effectLst/>
                                  <a:latin typeface="Cambria Math" panose="02040503050406030204" pitchFamily="18" charset="0"/>
                                  <a:ea typeface="宋体" panose="02010600030101010101" pitchFamily="2" charset="-122"/>
                                  <a:cs typeface="宋体" panose="02010600030101010101" pitchFamily="2" charset="-122"/>
                                </a:rPr>
                                <m:t>1</m:t>
                              </m:r>
                            </m:sub>
                          </m:sSub>
                          <m:sSub>
                            <m:sSubPr>
                              <m:ctrlPr>
                                <a:rPr lang="zh-CN" altLang="zh-CN" sz="1400" i="1">
                                  <a:solidFill>
                                    <a:srgbClr val="000000"/>
                                  </a:solidFill>
                                  <a:effectLst/>
                                  <a:latin typeface="Cambria Math" panose="02040503050406030204" pitchFamily="18" charset="0"/>
                                  <a:ea typeface="Cambria Math" panose="02040503050406030204" pitchFamily="18" charset="0"/>
                                  <a:cs typeface="宋体" panose="02010600030101010101" pitchFamily="2" charset="-122"/>
                                </a:rPr>
                              </m:ctrlPr>
                            </m:sSubPr>
                            <m:e>
                              <m:r>
                                <a:rPr lang="en-US" altLang="zh-CN" sz="1400" i="1">
                                  <a:solidFill>
                                    <a:srgbClr val="000000"/>
                                  </a:solidFill>
                                  <a:effectLst/>
                                  <a:latin typeface="Cambria Math" panose="02040503050406030204" pitchFamily="18" charset="0"/>
                                  <a:ea typeface="宋体" panose="02010600030101010101" pitchFamily="2" charset="-122"/>
                                  <a:cs typeface="宋体" panose="02010600030101010101" pitchFamily="2" charset="-122"/>
                                </a:rPr>
                                <m:t>𝑟</m:t>
                              </m:r>
                            </m:e>
                            <m:sub>
                              <m:r>
                                <a:rPr lang="en-US" altLang="zh-CN" sz="1400" i="1">
                                  <a:solidFill>
                                    <a:srgbClr val="000000"/>
                                  </a:solidFill>
                                  <a:effectLst/>
                                  <a:latin typeface="Cambria Math" panose="02040503050406030204" pitchFamily="18" charset="0"/>
                                  <a:ea typeface="宋体" panose="02010600030101010101" pitchFamily="2" charset="-122"/>
                                  <a:cs typeface="宋体" panose="02010600030101010101" pitchFamily="2" charset="-122"/>
                                </a:rPr>
                                <m:t>1</m:t>
                              </m:r>
                            </m:sub>
                          </m:sSub>
                          <m:d>
                            <m:dPr>
                              <m:ctrlPr>
                                <a:rPr lang="zh-CN" altLang="zh-CN" sz="1400" i="1">
                                  <a:solidFill>
                                    <a:srgbClr val="000000"/>
                                  </a:solidFill>
                                  <a:effectLst/>
                                  <a:latin typeface="Cambria Math" panose="02040503050406030204" pitchFamily="18" charset="0"/>
                                  <a:ea typeface="Cambria Math" panose="02040503050406030204" pitchFamily="18" charset="0"/>
                                  <a:cs typeface="宋体" panose="02010600030101010101" pitchFamily="2" charset="-122"/>
                                </a:rPr>
                              </m:ctrlPr>
                            </m:dPr>
                            <m:e>
                              <m:r>
                                <a:rPr lang="en-US" altLang="zh-CN" sz="1400" i="1">
                                  <a:solidFill>
                                    <a:srgbClr val="000000"/>
                                  </a:solidFill>
                                  <a:effectLst/>
                                  <a:latin typeface="Cambria Math" panose="02040503050406030204" pitchFamily="18" charset="0"/>
                                  <a:ea typeface="宋体" panose="02010600030101010101" pitchFamily="2" charset="-122"/>
                                  <a:cs typeface="宋体" panose="02010600030101010101" pitchFamily="2" charset="-122"/>
                                </a:rPr>
                                <m:t>𝑝</m:t>
                              </m:r>
                              <m:r>
                                <a:rPr lang="en-US" altLang="zh-CN" sz="1400" i="1" spc="50">
                                  <a:solidFill>
                                    <a:srgbClr val="000000"/>
                                  </a:solidFill>
                                  <a:latin typeface="Cambria Math" panose="02040503050406030204" pitchFamily="18" charset="0"/>
                                  <a:ea typeface="Times New Roman" panose="02020603050405020304" pitchFamily="18" charset="0"/>
                                  <a:cs typeface="Times New Roman" panose="02020603050405020304" pitchFamily="18" charset="0"/>
                                </a:rPr>
                                <m:t>𝜏</m:t>
                              </m:r>
                              <m:r>
                                <a:rPr lang="en-US" altLang="zh-CN" sz="1400" i="1">
                                  <a:solidFill>
                                    <a:srgbClr val="000000"/>
                                  </a:solidFill>
                                  <a:effectLst/>
                                  <a:latin typeface="Cambria Math" panose="02040503050406030204" pitchFamily="18" charset="0"/>
                                  <a:ea typeface="宋体" panose="02010600030101010101" pitchFamily="2" charset="-122"/>
                                  <a:cs typeface="宋体" panose="02010600030101010101" pitchFamily="2" charset="-122"/>
                                </a:rPr>
                                <m:t>−</m:t>
                              </m:r>
                              <m:r>
                                <m:rPr>
                                  <m:sty m:val="p"/>
                                </m:rPr>
                                <a:rPr lang="zh-CN" altLang="zh-CN" sz="1400">
                                  <a:solidFill>
                                    <a:srgbClr val="000000"/>
                                  </a:solidFill>
                                  <a:effectLst/>
                                  <a:latin typeface="Cambria Math" panose="02040503050406030204" pitchFamily="18" charset="0"/>
                                  <a:ea typeface="宋体" panose="02010600030101010101" pitchFamily="2" charset="-122"/>
                                  <a:cs typeface="宋体" panose="02010600030101010101" pitchFamily="2" charset="-122"/>
                                </a:rPr>
                                <m:t>Δ</m:t>
                              </m:r>
                              <m:r>
                                <m:rPr>
                                  <m:sty m:val="p"/>
                                </m:rPr>
                                <a:rPr lang="en-US" altLang="zh-CN" sz="1400">
                                  <a:solidFill>
                                    <a:srgbClr val="000000"/>
                                  </a:solidFill>
                                  <a:effectLst/>
                                  <a:latin typeface="Cambria Math" panose="02040503050406030204" pitchFamily="18" charset="0"/>
                                  <a:ea typeface="宋体" panose="02010600030101010101" pitchFamily="2" charset="-122"/>
                                  <a:cs typeface="宋体" panose="02010600030101010101" pitchFamily="2" charset="-122"/>
                                </a:rPr>
                                <m:t>τ</m:t>
                              </m:r>
                            </m:e>
                          </m:d>
                          <m:r>
                            <a:rPr lang="en-US" altLang="zh-CN" sz="1400" i="1">
                              <a:solidFill>
                                <a:srgbClr val="000000"/>
                              </a:solidFill>
                              <a:effectLst/>
                              <a:latin typeface="Cambria Math" panose="02040503050406030204" pitchFamily="18" charset="0"/>
                              <a:ea typeface="宋体" panose="02010600030101010101" pitchFamily="2" charset="-122"/>
                              <a:cs typeface="宋体" panose="02010600030101010101" pitchFamily="2" charset="-122"/>
                            </a:rPr>
                            <m:t>+</m:t>
                          </m:r>
                          <m:sSub>
                            <m:sSubPr>
                              <m:ctrlPr>
                                <a:rPr lang="zh-CN" altLang="zh-CN" sz="1400" i="1">
                                  <a:solidFill>
                                    <a:srgbClr val="000000"/>
                                  </a:solidFill>
                                  <a:effectLst/>
                                  <a:latin typeface="Cambria Math" panose="02040503050406030204" pitchFamily="18" charset="0"/>
                                  <a:ea typeface="Cambria Math" panose="02040503050406030204" pitchFamily="18" charset="0"/>
                                  <a:cs typeface="宋体" panose="02010600030101010101" pitchFamily="2" charset="-122"/>
                                </a:rPr>
                              </m:ctrlPr>
                            </m:sSubPr>
                            <m:e>
                              <m:r>
                                <a:rPr lang="en-US" altLang="zh-CN" sz="1400" i="1">
                                  <a:solidFill>
                                    <a:srgbClr val="000000"/>
                                  </a:solidFill>
                                  <a:effectLst/>
                                  <a:latin typeface="Cambria Math" panose="02040503050406030204" pitchFamily="18" charset="0"/>
                                  <a:ea typeface="宋体" panose="02010600030101010101" pitchFamily="2" charset="-122"/>
                                  <a:cs typeface="宋体" panose="02010600030101010101" pitchFamily="2" charset="-122"/>
                                </a:rPr>
                                <m:t>𝑐</m:t>
                              </m:r>
                            </m:e>
                            <m:sub>
                              <m:r>
                                <a:rPr lang="en-US" altLang="zh-CN" sz="1400" i="1">
                                  <a:solidFill>
                                    <a:srgbClr val="000000"/>
                                  </a:solidFill>
                                  <a:effectLst/>
                                  <a:latin typeface="Cambria Math" panose="02040503050406030204" pitchFamily="18" charset="0"/>
                                  <a:ea typeface="宋体" panose="02010600030101010101" pitchFamily="2" charset="-122"/>
                                  <a:cs typeface="宋体" panose="02010600030101010101" pitchFamily="2" charset="-122"/>
                                </a:rPr>
                                <m:t>2</m:t>
                              </m:r>
                            </m:sub>
                          </m:sSub>
                          <m:sSub>
                            <m:sSubPr>
                              <m:ctrlPr>
                                <a:rPr lang="zh-CN" altLang="zh-CN" sz="1400" i="1">
                                  <a:solidFill>
                                    <a:srgbClr val="000000"/>
                                  </a:solidFill>
                                  <a:effectLst/>
                                  <a:latin typeface="Cambria Math" panose="02040503050406030204" pitchFamily="18" charset="0"/>
                                  <a:ea typeface="Cambria Math" panose="02040503050406030204" pitchFamily="18" charset="0"/>
                                  <a:cs typeface="宋体" panose="02010600030101010101" pitchFamily="2" charset="-122"/>
                                </a:rPr>
                              </m:ctrlPr>
                            </m:sSubPr>
                            <m:e>
                              <m:r>
                                <a:rPr lang="en-US" altLang="zh-CN" sz="1400" i="1">
                                  <a:solidFill>
                                    <a:srgbClr val="000000"/>
                                  </a:solidFill>
                                  <a:effectLst/>
                                  <a:latin typeface="Cambria Math" panose="02040503050406030204" pitchFamily="18" charset="0"/>
                                  <a:ea typeface="宋体" panose="02010600030101010101" pitchFamily="2" charset="-122"/>
                                  <a:cs typeface="宋体" panose="02010600030101010101" pitchFamily="2" charset="-122"/>
                                </a:rPr>
                                <m:t>𝑟</m:t>
                              </m:r>
                            </m:e>
                            <m:sub>
                              <m:r>
                                <a:rPr lang="en-US" altLang="zh-CN" sz="1400" i="1">
                                  <a:solidFill>
                                    <a:srgbClr val="000000"/>
                                  </a:solidFill>
                                  <a:effectLst/>
                                  <a:latin typeface="Cambria Math" panose="02040503050406030204" pitchFamily="18" charset="0"/>
                                  <a:ea typeface="宋体" panose="02010600030101010101" pitchFamily="2" charset="-122"/>
                                  <a:cs typeface="宋体" panose="02010600030101010101" pitchFamily="2" charset="-122"/>
                                </a:rPr>
                                <m:t>2</m:t>
                              </m:r>
                            </m:sub>
                          </m:sSub>
                          <m:d>
                            <m:dPr>
                              <m:ctrlPr>
                                <a:rPr lang="zh-CN" altLang="zh-CN" sz="1400" i="1">
                                  <a:solidFill>
                                    <a:srgbClr val="000000"/>
                                  </a:solidFill>
                                  <a:effectLst/>
                                  <a:latin typeface="Cambria Math" panose="02040503050406030204" pitchFamily="18" charset="0"/>
                                  <a:ea typeface="Cambria Math" panose="02040503050406030204" pitchFamily="18" charset="0"/>
                                  <a:cs typeface="宋体" panose="02010600030101010101" pitchFamily="2" charset="-122"/>
                                </a:rPr>
                              </m:ctrlPr>
                            </m:dPr>
                            <m:e>
                              <m:r>
                                <a:rPr lang="en-US" altLang="zh-CN" sz="1400" i="1">
                                  <a:solidFill>
                                    <a:srgbClr val="000000"/>
                                  </a:solidFill>
                                  <a:effectLst/>
                                  <a:latin typeface="Cambria Math" panose="02040503050406030204" pitchFamily="18" charset="0"/>
                                  <a:ea typeface="宋体" panose="02010600030101010101" pitchFamily="2" charset="-122"/>
                                  <a:cs typeface="宋体" panose="02010600030101010101" pitchFamily="2" charset="-122"/>
                                </a:rPr>
                                <m:t>𝑔</m:t>
                              </m:r>
                              <m:r>
                                <a:rPr lang="en-US" altLang="zh-CN" sz="1400" i="1" spc="50">
                                  <a:solidFill>
                                    <a:srgbClr val="000000"/>
                                  </a:solidFill>
                                  <a:latin typeface="Cambria Math" panose="02040503050406030204" pitchFamily="18" charset="0"/>
                                  <a:ea typeface="Times New Roman" panose="02020603050405020304" pitchFamily="18" charset="0"/>
                                  <a:cs typeface="Times New Roman" panose="02020603050405020304" pitchFamily="18" charset="0"/>
                                </a:rPr>
                                <m:t>𝜏</m:t>
                              </m:r>
                              <m:r>
                                <a:rPr lang="en-US" altLang="zh-CN" sz="1400" i="1">
                                  <a:solidFill>
                                    <a:srgbClr val="000000"/>
                                  </a:solidFill>
                                  <a:effectLst/>
                                  <a:latin typeface="Cambria Math" panose="02040503050406030204" pitchFamily="18" charset="0"/>
                                  <a:ea typeface="宋体" panose="02010600030101010101" pitchFamily="2" charset="-122"/>
                                  <a:cs typeface="宋体" panose="02010600030101010101" pitchFamily="2" charset="-122"/>
                                </a:rPr>
                                <m:t>−</m:t>
                              </m:r>
                              <m:r>
                                <m:rPr>
                                  <m:sty m:val="p"/>
                                </m:rPr>
                                <a:rPr lang="zh-CN" altLang="zh-CN" sz="1400">
                                  <a:solidFill>
                                    <a:srgbClr val="000000"/>
                                  </a:solidFill>
                                  <a:effectLst/>
                                  <a:latin typeface="Cambria Math" panose="02040503050406030204" pitchFamily="18" charset="0"/>
                                  <a:ea typeface="宋体" panose="02010600030101010101" pitchFamily="2" charset="-122"/>
                                  <a:cs typeface="宋体" panose="02010600030101010101" pitchFamily="2" charset="-122"/>
                                </a:rPr>
                                <m:t>Δ</m:t>
                              </m:r>
                              <m:r>
                                <m:rPr>
                                  <m:sty m:val="p"/>
                                </m:rPr>
                                <a:rPr lang="en-US" altLang="zh-CN" sz="1400">
                                  <a:solidFill>
                                    <a:srgbClr val="000000"/>
                                  </a:solidFill>
                                  <a:effectLst/>
                                  <a:latin typeface="Cambria Math" panose="02040503050406030204" pitchFamily="18" charset="0"/>
                                  <a:ea typeface="宋体" panose="02010600030101010101" pitchFamily="2" charset="-122"/>
                                  <a:cs typeface="宋体" panose="02010600030101010101" pitchFamily="2" charset="-122"/>
                                </a:rPr>
                                <m:t>τ</m:t>
                              </m:r>
                            </m:e>
                          </m:d>
                          <m:r>
                            <a:rPr lang="en-US" altLang="zh-CN" sz="1400" i="1">
                              <a:solidFill>
                                <a:srgbClr val="000000"/>
                              </a:solidFill>
                              <a:effectLst/>
                              <a:latin typeface="Cambria Math" panose="02040503050406030204" pitchFamily="18" charset="0"/>
                              <a:ea typeface="宋体" panose="02010600030101010101" pitchFamily="2" charset="-122"/>
                              <a:cs typeface="宋体" panose="02010600030101010101" pitchFamily="2" charset="-122"/>
                            </a:rPr>
                            <m:t>+</m:t>
                          </m:r>
                          <m:sSub>
                            <m:sSubPr>
                              <m:ctrlPr>
                                <a:rPr lang="zh-CN" altLang="zh-CN" sz="1400" i="1">
                                  <a:solidFill>
                                    <a:srgbClr val="000000"/>
                                  </a:solidFill>
                                  <a:effectLst/>
                                  <a:latin typeface="Cambria Math" panose="02040503050406030204" pitchFamily="18" charset="0"/>
                                  <a:ea typeface="Cambria Math" panose="02040503050406030204" pitchFamily="18" charset="0"/>
                                  <a:cs typeface="宋体" panose="02010600030101010101" pitchFamily="2" charset="-122"/>
                                </a:rPr>
                              </m:ctrlPr>
                            </m:sSubPr>
                            <m:e>
                              <m:r>
                                <a:rPr lang="en-US" altLang="zh-CN" sz="1400" i="1">
                                  <a:solidFill>
                                    <a:srgbClr val="000000"/>
                                  </a:solidFill>
                                  <a:effectLst/>
                                  <a:latin typeface="Cambria Math" panose="02040503050406030204" pitchFamily="18" charset="0"/>
                                  <a:ea typeface="宋体" panose="02010600030101010101" pitchFamily="2" charset="-122"/>
                                  <a:cs typeface="宋体" panose="02010600030101010101" pitchFamily="2" charset="-122"/>
                                </a:rPr>
                                <m:t>𝑐</m:t>
                              </m:r>
                            </m:e>
                            <m:sub>
                              <m:r>
                                <a:rPr lang="en-US" altLang="zh-CN" sz="1400" i="1">
                                  <a:solidFill>
                                    <a:srgbClr val="000000"/>
                                  </a:solidFill>
                                  <a:effectLst/>
                                  <a:latin typeface="Cambria Math" panose="02040503050406030204" pitchFamily="18" charset="0"/>
                                  <a:ea typeface="宋体" panose="02010600030101010101" pitchFamily="2" charset="-122"/>
                                  <a:cs typeface="宋体" panose="02010600030101010101" pitchFamily="2" charset="-122"/>
                                </a:rPr>
                                <m:t>3</m:t>
                              </m:r>
                            </m:sub>
                          </m:sSub>
                          <m:sSup>
                            <m:sSupPr>
                              <m:ctrlPr>
                                <a:rPr lang="zh-CN" altLang="zh-CN" sz="1400" i="1">
                                  <a:solidFill>
                                    <a:srgbClr val="000000"/>
                                  </a:solidFill>
                                  <a:effectLst/>
                                  <a:latin typeface="Cambria Math" panose="02040503050406030204" pitchFamily="18" charset="0"/>
                                  <a:ea typeface="Cambria Math" panose="02040503050406030204" pitchFamily="18" charset="0"/>
                                  <a:cs typeface="宋体" panose="02010600030101010101" pitchFamily="2" charset="-122"/>
                                </a:rPr>
                              </m:ctrlPr>
                            </m:sSupPr>
                            <m:e>
                              <m:r>
                                <m:rPr>
                                  <m:sty m:val="p"/>
                                </m:rPr>
                                <a:rPr lang="en-US" altLang="zh-CN" sz="1400">
                                  <a:solidFill>
                                    <a:srgbClr val="000000"/>
                                  </a:solidFill>
                                  <a:effectLst/>
                                  <a:latin typeface="Cambria Math" panose="02040503050406030204" pitchFamily="18" charset="0"/>
                                  <a:ea typeface="宋体" panose="02010600030101010101" pitchFamily="2" charset="-122"/>
                                  <a:cs typeface="宋体" panose="02010600030101010101" pitchFamily="2" charset="-122"/>
                                </a:rPr>
                                <m:t>ν</m:t>
                              </m:r>
                            </m:e>
                            <m:sup>
                              <m:r>
                                <a:rPr lang="en-US" altLang="zh-CN" sz="1400" i="1">
                                  <a:solidFill>
                                    <a:srgbClr val="000000"/>
                                  </a:solidFill>
                                  <a:effectLst/>
                                  <a:latin typeface="Cambria Math" panose="02040503050406030204" pitchFamily="18" charset="0"/>
                                  <a:ea typeface="宋体" panose="02010600030101010101" pitchFamily="2" charset="-122"/>
                                  <a:cs typeface="宋体" panose="02010600030101010101" pitchFamily="2" charset="-122"/>
                                </a:rPr>
                                <m:t>𝑡</m:t>
                              </m:r>
                            </m:sup>
                          </m:sSup>
                          <m:r>
                            <a:rPr lang="en-US" altLang="zh-CN" sz="1400" i="1">
                              <a:solidFill>
                                <a:srgbClr val="000000"/>
                              </a:solidFill>
                              <a:effectLst/>
                              <a:latin typeface="Cambria Math" panose="02040503050406030204" pitchFamily="18" charset="0"/>
                              <a:ea typeface="宋体" panose="02010600030101010101" pitchFamily="2" charset="-122"/>
                              <a:cs typeface="宋体" panose="02010600030101010101" pitchFamily="2" charset="-122"/>
                            </a:rPr>
                            <m:t>#</m:t>
                          </m:r>
                          <m:d>
                            <m:dPr>
                              <m:ctrlPr>
                                <a:rPr lang="zh-CN" altLang="zh-CN" sz="1400" i="1">
                                  <a:solidFill>
                                    <a:srgbClr val="000000"/>
                                  </a:solidFill>
                                  <a:effectLst/>
                                  <a:latin typeface="Cambria Math" panose="02040503050406030204" pitchFamily="18" charset="0"/>
                                  <a:ea typeface="Cambria Math" panose="02040503050406030204" pitchFamily="18" charset="0"/>
                                  <a:cs typeface="宋体" panose="02010600030101010101" pitchFamily="2" charset="-122"/>
                                </a:rPr>
                              </m:ctrlPr>
                            </m:dPr>
                            <m:e>
                              <m:r>
                                <a:rPr lang="en-US" altLang="zh-CN" sz="1400" i="1">
                                  <a:solidFill>
                                    <a:srgbClr val="000000"/>
                                  </a:solidFill>
                                  <a:effectLst/>
                                  <a:latin typeface="Cambria Math" panose="02040503050406030204" pitchFamily="18" charset="0"/>
                                  <a:ea typeface="宋体" panose="02010600030101010101" pitchFamily="2" charset="-122"/>
                                  <a:cs typeface="宋体" panose="02010600030101010101" pitchFamily="2" charset="-122"/>
                                </a:rPr>
                                <m:t>3.5</m:t>
                              </m:r>
                            </m:e>
                          </m:d>
                        </m:e>
                      </m:eqArr>
                    </m:oMath>
                  </m:oMathPara>
                </a14:m>
                <a:endParaRPr lang="zh-CN" altLang="zh-CN" sz="14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p>
                <a:pPr algn="just" eaLnBrk="0">
                  <a:lnSpc>
                    <a:spcPct val="150000"/>
                  </a:lnSpc>
                  <a:spcBef>
                    <a:spcPts val="375"/>
                  </a:spcBef>
                  <a:spcAft>
                    <a:spcPts val="0"/>
                  </a:spcAft>
                </a:pPr>
                <a:r>
                  <a:rPr lang="en-US" altLang="zh-CN" sz="1400" spc="10" dirty="0" err="1">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其中</a:t>
                </a:r>
                <a:r>
                  <a:rPr lang="en-US" altLang="zh-CN" sz="1400" spc="1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14:m>
                  <m:oMath xmlns:m="http://schemas.openxmlformats.org/officeDocument/2006/math">
                    <m:sSup>
                      <m:sSupPr>
                        <m:ctrlPr>
                          <a:rPr lang="zh-CN" altLang="zh-CN" sz="1400" i="1" spc="10">
                            <a:solidFill>
                              <a:srgbClr val="000000"/>
                            </a:solidFill>
                            <a:effectLst/>
                            <a:latin typeface="Cambria Math" panose="02040503050406030204" pitchFamily="18" charset="0"/>
                            <a:ea typeface="Cambria Math" panose="02040503050406030204" pitchFamily="18" charset="0"/>
                            <a:cs typeface="宋体" panose="02010600030101010101" pitchFamily="2" charset="-122"/>
                          </a:rPr>
                        </m:ctrlPr>
                      </m:sSupPr>
                      <m:e>
                        <m:r>
                          <a:rPr lang="en-US" altLang="zh-CN" sz="1400" i="1">
                            <a:solidFill>
                              <a:srgbClr val="000000"/>
                            </a:solidFill>
                            <a:effectLst/>
                            <a:latin typeface="Cambria Math" panose="02040503050406030204" pitchFamily="18" charset="0"/>
                            <a:ea typeface="宋体" panose="02010600030101010101" pitchFamily="2" charset="-122"/>
                            <a:cs typeface="宋体" panose="02010600030101010101" pitchFamily="2" charset="-122"/>
                          </a:rPr>
                          <m:t>𝑣</m:t>
                        </m:r>
                      </m:e>
                      <m:sup>
                        <m:r>
                          <a:rPr lang="en-US" altLang="zh-CN" sz="1400" i="1" spc="10">
                            <a:solidFill>
                              <a:srgbClr val="000000"/>
                            </a:solidFill>
                            <a:effectLst/>
                            <a:latin typeface="Cambria Math" panose="02040503050406030204" pitchFamily="18" charset="0"/>
                            <a:ea typeface="宋体" panose="02010600030101010101" pitchFamily="2" charset="-122"/>
                            <a:cs typeface="宋体" panose="02010600030101010101" pitchFamily="2" charset="-122"/>
                          </a:rPr>
                          <m:t>𝑡</m:t>
                        </m:r>
                        <m:r>
                          <a:rPr lang="en-US" altLang="zh-CN" sz="1400" i="1" spc="10">
                            <a:solidFill>
                              <a:srgbClr val="000000"/>
                            </a:solidFill>
                            <a:effectLst/>
                            <a:latin typeface="Cambria Math" panose="02040503050406030204" pitchFamily="18" charset="0"/>
                            <a:ea typeface="宋体" panose="02010600030101010101" pitchFamily="2" charset="-122"/>
                            <a:cs typeface="宋体" panose="02010600030101010101" pitchFamily="2" charset="-122"/>
                          </a:rPr>
                          <m:t>+1</m:t>
                        </m:r>
                      </m:sup>
                    </m:sSup>
                  </m:oMath>
                </a14:m>
                <a:r>
                  <a:rPr lang="en-US" altLang="zh-CN" sz="1400" spc="1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是</a:t>
                </a:r>
                <a:r>
                  <a:rPr lang="en-US" altLang="zh-CN" sz="1400" spc="-235"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a:t>
                </a:r>
                <a14:m>
                  <m:oMath xmlns:m="http://schemas.openxmlformats.org/officeDocument/2006/math">
                    <m:sSup>
                      <m:sSupPr>
                        <m:ctrlPr>
                          <a:rPr lang="zh-CN" altLang="zh-CN" sz="1400" i="1" spc="-235">
                            <a:solidFill>
                              <a:srgbClr val="000000"/>
                            </a:solidFill>
                            <a:effectLst/>
                            <a:latin typeface="Cambria Math" panose="02040503050406030204" pitchFamily="18" charset="0"/>
                            <a:ea typeface="Cambria Math" panose="02040503050406030204" pitchFamily="18" charset="0"/>
                            <a:cs typeface="宋体" panose="02010600030101010101" pitchFamily="2" charset="-122"/>
                          </a:rPr>
                        </m:ctrlPr>
                      </m:sSupPr>
                      <m:e>
                        <m:r>
                          <a:rPr lang="en-US" altLang="zh-CN" sz="1400" i="1" spc="-235">
                            <a:solidFill>
                              <a:srgbClr val="000000"/>
                            </a:solidFill>
                            <a:effectLst/>
                            <a:latin typeface="Cambria Math" panose="02040503050406030204" pitchFamily="18" charset="0"/>
                            <a:ea typeface="宋体" panose="02010600030101010101" pitchFamily="2" charset="-122"/>
                            <a:cs typeface="宋体" panose="02010600030101010101" pitchFamily="2" charset="-122"/>
                          </a:rPr>
                          <m:t>𝑣</m:t>
                        </m:r>
                      </m:e>
                      <m:sup>
                        <m:r>
                          <a:rPr lang="en-US" altLang="zh-CN" sz="1400" i="1" spc="-235">
                            <a:solidFill>
                              <a:srgbClr val="000000"/>
                            </a:solidFill>
                            <a:effectLst/>
                            <a:latin typeface="Cambria Math" panose="02040503050406030204" pitchFamily="18" charset="0"/>
                            <a:ea typeface="宋体" panose="02010600030101010101" pitchFamily="2" charset="-122"/>
                            <a:cs typeface="宋体" panose="02010600030101010101" pitchFamily="2" charset="-122"/>
                          </a:rPr>
                          <m:t>𝑡</m:t>
                        </m:r>
                      </m:sup>
                    </m:sSup>
                  </m:oMath>
                </a14:m>
                <a:r>
                  <a:rPr lang="en-US" altLang="zh-CN" sz="1400" spc="1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altLang="zh-CN" sz="1400" spc="-165" dirty="0" err="1">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的新值</a:t>
                </a:r>
                <a:r>
                  <a:rPr lang="en-US" altLang="zh-CN" sz="1400" spc="-165"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400" spc="1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14:m>
                  <m:oMath xmlns:m="http://schemas.openxmlformats.org/officeDocument/2006/math">
                    <m:sSub>
                      <m:sSubPr>
                        <m:ctrlPr>
                          <a:rPr lang="en-US" altLang="zh-CN" sz="1400" b="0" i="1" spc="15" smtClean="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altLang="zh-CN" sz="1400" i="1" spc="15">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𝑟</m:t>
                        </m:r>
                      </m:e>
                      <m:sub>
                        <m:r>
                          <a:rPr lang="en-US" altLang="zh-CN" sz="1400" i="1" spc="15">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1</m:t>
                        </m:r>
                      </m:sub>
                    </m:sSub>
                    <m:r>
                      <a:rPr lang="en-US" altLang="zh-CN" sz="14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  </m:t>
                    </m:r>
                  </m:oMath>
                </a14:m>
                <a:r>
                  <a:rPr lang="zh-CN" altLang="zh-CN" sz="1400" spc="15"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和</a:t>
                </a:r>
                <a:r>
                  <a:rPr lang="zh-CN" altLang="zh-CN" sz="1400" spc="-26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a:t>
                </a:r>
                <a14:m>
                  <m:oMath xmlns:m="http://schemas.openxmlformats.org/officeDocument/2006/math">
                    <m:sSub>
                      <m:sSubPr>
                        <m:ctrlPr>
                          <a:rPr lang="en-US" altLang="zh-CN" sz="1400" i="1" spc="15">
                            <a:solidFill>
                              <a:srgbClr val="000000"/>
                            </a:solidFill>
                            <a:latin typeface="Cambria Math" panose="02040503050406030204" pitchFamily="18" charset="0"/>
                            <a:ea typeface="Times New Roman" panose="02020603050405020304" pitchFamily="18" charset="0"/>
                            <a:cs typeface="Times New Roman" panose="02020603050405020304" pitchFamily="18" charset="0"/>
                          </a:rPr>
                        </m:ctrlPr>
                      </m:sSubPr>
                      <m:e>
                        <m:r>
                          <a:rPr lang="en-US" altLang="zh-CN" sz="1400" i="1" spc="15" smtClean="0">
                            <a:solidFill>
                              <a:srgbClr val="000000"/>
                            </a:solidFill>
                            <a:latin typeface="Cambria Math" panose="02040503050406030204" pitchFamily="18" charset="0"/>
                            <a:ea typeface="Times New Roman" panose="02020603050405020304" pitchFamily="18" charset="0"/>
                            <a:cs typeface="Times New Roman" panose="02020603050405020304" pitchFamily="18" charset="0"/>
                          </a:rPr>
                          <m:t>𝑟</m:t>
                        </m:r>
                      </m:e>
                      <m:sub>
                        <m:r>
                          <a:rPr lang="en-US" altLang="zh-CN" sz="1400" b="0" i="1" spc="15" smtClean="0">
                            <a:solidFill>
                              <a:srgbClr val="000000"/>
                            </a:solidFill>
                            <a:latin typeface="Cambria Math" panose="02040503050406030204" pitchFamily="18" charset="0"/>
                            <a:ea typeface="Times New Roman" panose="02020603050405020304" pitchFamily="18" charset="0"/>
                            <a:cs typeface="Times New Roman" panose="02020603050405020304" pitchFamily="18" charset="0"/>
                          </a:rPr>
                          <m:t>2</m:t>
                        </m:r>
                      </m:sub>
                    </m:sSub>
                  </m:oMath>
                </a14:m>
                <a:r>
                  <a:rPr lang="en-US" altLang="zh-CN" sz="1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zh-CN" altLang="zh-CN" sz="1400" spc="15"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是范围在</a:t>
                </a:r>
                <a:r>
                  <a:rPr lang="zh-CN" altLang="zh-CN" sz="1400" spc="-25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a:t>
                </a:r>
                <a14:m>
                  <m:oMath xmlns:m="http://schemas.openxmlformats.org/officeDocument/2006/math">
                    <m:r>
                      <a:rPr lang="en-US" altLang="zh-CN" sz="1400" i="1" spc="15">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(0,1)</m:t>
                    </m:r>
                  </m:oMath>
                </a14:m>
                <a:r>
                  <a:rPr lang="en-US" altLang="zh-CN" sz="1400" spc="165"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zh-CN" altLang="zh-CN" sz="1400" spc="15"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内的两个随机值，</a:t>
                </a:r>
                <a:r>
                  <a:rPr lang="zh-CN" altLang="zh-CN" sz="1400" spc="175"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a:t>
                </a:r>
                <a:r>
                  <a:rPr lang="zh-CN" altLang="zh-CN" sz="1400" spc="15"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而</a:t>
                </a:r>
                <a:r>
                  <a:rPr lang="zh-CN" altLang="zh-CN" sz="1400" spc="-255"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a:t>
                </a:r>
                <a14:m>
                  <m:oMath xmlns:m="http://schemas.openxmlformats.org/officeDocument/2006/math">
                    <m:sSub>
                      <m:sSubPr>
                        <m:ctrlPr>
                          <a:rPr lang="en-US" altLang="zh-CN" sz="1400" b="0" i="1" spc="15" smtClean="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altLang="zh-CN" sz="1400" i="1" spc="15">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𝑐</m:t>
                        </m:r>
                      </m:e>
                      <m:sub>
                        <m:r>
                          <a:rPr lang="en-US" altLang="zh-CN" sz="1400" i="1" spc="1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1</m:t>
                        </m:r>
                      </m:sub>
                    </m:sSub>
                    <m:r>
                      <a:rPr lang="en-US" altLang="zh-CN" sz="1400" i="1" spc="-7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 </m:t>
                    </m:r>
                  </m:oMath>
                </a14:m>
                <a:r>
                  <a:rPr lang="en-US" altLang="zh-CN" sz="1400" spc="1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14:m>
                  <m:oMath xmlns:m="http://schemas.openxmlformats.org/officeDocument/2006/math">
                    <m:sSub>
                      <m:sSubPr>
                        <m:ctrlPr>
                          <a:rPr lang="en-US" altLang="zh-CN" sz="1400" b="0" i="1" spc="10" smtClean="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altLang="zh-CN" sz="1400" i="1" spc="1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𝑐</m:t>
                        </m:r>
                      </m:e>
                      <m:sub>
                        <m:r>
                          <a:rPr lang="en-US" altLang="zh-CN" sz="1400" i="1" spc="1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2</m:t>
                        </m:r>
                      </m:sub>
                    </m:sSub>
                  </m:oMath>
                </a14:m>
                <a:r>
                  <a:rPr lang="en-US" altLang="zh-CN" sz="1400" spc="1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zh-CN" altLang="zh-CN" sz="1400" spc="1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和</a:t>
                </a:r>
                <a:r>
                  <a:rPr lang="zh-CN" altLang="zh-CN" sz="1400" spc="-25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a:t>
                </a:r>
                <a14:m>
                  <m:oMath xmlns:m="http://schemas.openxmlformats.org/officeDocument/2006/math">
                    <m:sSub>
                      <m:sSubPr>
                        <m:ctrlPr>
                          <a:rPr lang="en-US" altLang="zh-CN" sz="1400" b="0" i="1" spc="10" smtClean="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altLang="zh-CN" sz="1400" b="0" i="1" spc="10" smtClean="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𝑐</m:t>
                        </m:r>
                      </m:e>
                      <m:sub>
                        <m:r>
                          <a:rPr lang="en-US" altLang="zh-CN" sz="1400" i="1" spc="1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3</m:t>
                        </m:r>
                      </m:sub>
                    </m:sSub>
                  </m:oMath>
                </a14:m>
                <a:r>
                  <a:rPr lang="en-US" altLang="zh-CN" sz="1400" spc="1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zh-CN" altLang="zh-CN" sz="1400" spc="1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是学</a:t>
                </a:r>
                <a:r>
                  <a:rPr lang="zh-CN" altLang="zh-CN" sz="1400" spc="5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习参数。</a:t>
                </a:r>
                <a14:m>
                  <m:oMath xmlns:m="http://schemas.openxmlformats.org/officeDocument/2006/math">
                    <m:r>
                      <a:rPr lang="en-US" altLang="zh-CN" sz="1400" i="1" spc="5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𝑝</m:t>
                    </m:r>
                    <m:r>
                      <a:rPr lang="en-US" altLang="zh-CN" sz="1400" i="1" spc="5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𝜏</m:t>
                    </m:r>
                  </m:oMath>
                </a14:m>
                <a:r>
                  <a:rPr lang="en-US" altLang="zh-CN" sz="1400" spc="245"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zh-CN" altLang="zh-CN" sz="1400" spc="5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和</a:t>
                </a:r>
                <a14:m>
                  <m:oMath xmlns:m="http://schemas.openxmlformats.org/officeDocument/2006/math">
                    <m:r>
                      <a:rPr lang="zh-CN" altLang="zh-CN" sz="1400" i="1" spc="-210">
                        <a:solidFill>
                          <a:srgbClr val="000000"/>
                        </a:solidFill>
                        <a:effectLst/>
                        <a:latin typeface="Cambria Math" panose="02040503050406030204" pitchFamily="18" charset="0"/>
                        <a:ea typeface="Cambria Math" panose="02040503050406030204" pitchFamily="18" charset="0"/>
                        <a:cs typeface="宋体" panose="02010600030101010101" pitchFamily="2" charset="-122"/>
                      </a:rPr>
                      <m:t> </m:t>
                    </m:r>
                    <m:r>
                      <a:rPr lang="en-US" altLang="zh-CN" sz="1400" i="1" spc="5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𝑔</m:t>
                    </m:r>
                    <m:r>
                      <a:rPr lang="en-US" altLang="zh-CN" sz="1400" i="1" spc="5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𝜏</m:t>
                    </m:r>
                  </m:oMath>
                </a14:m>
                <a:r>
                  <a:rPr lang="en-US" altLang="zh-CN" sz="1400" spc="14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zh-CN" altLang="zh-CN" sz="1400" spc="5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分别被视为与当前最佳团和迄今为止发现的最佳团对应的信息素。</a:t>
                </a:r>
                <a:endParaRPr lang="zh-CN" altLang="zh-CN" sz="14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p:txBody>
          </p:sp>
        </mc:Choice>
        <mc:Fallback xmlns="">
          <p:sp>
            <p:nvSpPr>
              <p:cNvPr id="10" name="文本框 9">
                <a:extLst>
                  <a:ext uri="{FF2B5EF4-FFF2-40B4-BE49-F238E27FC236}">
                    <a16:creationId xmlns:a16="http://schemas.microsoft.com/office/drawing/2014/main" id="{3AF903FD-2CE7-1151-032F-13CB730C2B1C}"/>
                  </a:ext>
                </a:extLst>
              </p:cNvPr>
              <p:cNvSpPr txBox="1">
                <a:spLocks noRot="1" noChangeAspect="1" noMove="1" noResize="1" noEditPoints="1" noAdjustHandles="1" noChangeArrowheads="1" noChangeShapeType="1" noTextEdit="1"/>
              </p:cNvSpPr>
              <p:nvPr/>
            </p:nvSpPr>
            <p:spPr>
              <a:xfrm>
                <a:off x="6823945" y="1727860"/>
                <a:ext cx="5032775" cy="2706575"/>
              </a:xfrm>
              <a:prstGeom prst="rect">
                <a:avLst/>
              </a:prstGeom>
              <a:blipFill>
                <a:blip r:embed="rId5"/>
                <a:stretch>
                  <a:fillRect l="-504" r="-2519" b="-140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3034045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2465376" y="191003"/>
            <a:ext cx="184731" cy="584775"/>
          </a:xfrm>
          <a:prstGeom prst="rect">
            <a:avLst/>
          </a:prstGeom>
          <a:noFill/>
        </p:spPr>
        <p:txBody>
          <a:bodyPr wrap="none" rtlCol="0">
            <a:spAutoFit/>
          </a:bodyPr>
          <a:lstStyle/>
          <a:p>
            <a:endParaRPr lang="zh-CN" altLang="en-US" sz="3200" b="1" dirty="0">
              <a:gradFill>
                <a:gsLst>
                  <a:gs pos="0">
                    <a:srgbClr val="E30613"/>
                  </a:gs>
                  <a:gs pos="100000">
                    <a:srgbClr val="81040B"/>
                  </a:gs>
                </a:gsLst>
                <a:lin ang="5400000" scaled="1"/>
              </a:gradFill>
              <a:latin typeface="微软雅黑" panose="020B0503020204020204" charset="-122"/>
              <a:ea typeface="微软雅黑" panose="020B0503020204020204" charset="-122"/>
            </a:endParaRPr>
          </a:p>
        </p:txBody>
      </p:sp>
      <p:sp>
        <p:nvSpPr>
          <p:cNvPr id="9" name="矩形 8"/>
          <p:cNvSpPr/>
          <p:nvPr/>
        </p:nvSpPr>
        <p:spPr>
          <a:xfrm>
            <a:off x="1" y="318227"/>
            <a:ext cx="571500" cy="73351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1" name="直线连接符 10"/>
          <p:cNvCxnSpPr/>
          <p:nvPr/>
        </p:nvCxnSpPr>
        <p:spPr>
          <a:xfrm>
            <a:off x="872382" y="1051737"/>
            <a:ext cx="10345350"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矩形 11"/>
          <p:cNvSpPr/>
          <p:nvPr/>
        </p:nvSpPr>
        <p:spPr>
          <a:xfrm>
            <a:off x="636248" y="318227"/>
            <a:ext cx="156621" cy="733510"/>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3" name="文本框 22"/>
          <p:cNvSpPr txBox="1"/>
          <p:nvPr/>
        </p:nvSpPr>
        <p:spPr>
          <a:xfrm>
            <a:off x="872381" y="463352"/>
            <a:ext cx="2396113" cy="523220"/>
          </a:xfrm>
          <a:prstGeom prst="rect">
            <a:avLst/>
          </a:prstGeom>
          <a:noFill/>
        </p:spPr>
        <p:txBody>
          <a:bodyPr wrap="square" rtlCol="0">
            <a:spAutoFit/>
          </a:bodyPr>
          <a:lstStyle/>
          <a:p>
            <a:pPr algn="dist"/>
            <a:r>
              <a:rPr kumimoji="1" lang="zh-CN" altLang="en-US" sz="2800" dirty="0">
                <a:effectLst>
                  <a:outerShdw blurRad="38100" dist="19050" dir="2700000" algn="tl" rotWithShape="0">
                    <a:schemeClr val="dk1">
                      <a:alpha val="40000"/>
                    </a:schemeClr>
                  </a:outerShdw>
                </a:effectLst>
                <a:latin typeface="微软雅黑" panose="020B0503020204020204" charset="-122"/>
                <a:ea typeface="微软雅黑" panose="020B0503020204020204" charset="-122"/>
                <a:cs typeface="微软雅黑" panose="020B0503020204020204" charset="-122"/>
              </a:rPr>
              <a:t>四</a:t>
            </a:r>
            <a:r>
              <a:rPr kumimoji="1" lang="zh-CN" altLang="en-US" sz="2800" dirty="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cs typeface="微软雅黑" panose="020B0503020204020204" charset="-122"/>
              </a:rPr>
              <a:t>、实验结果</a:t>
            </a:r>
          </a:p>
        </p:txBody>
      </p:sp>
      <p:pic>
        <p:nvPicPr>
          <p:cNvPr id="3" name="图片 2" descr="微信图片_20191111224408"/>
          <p:cNvPicPr>
            <a:picLocks noChangeAspect="1"/>
          </p:cNvPicPr>
          <p:nvPr/>
        </p:nvPicPr>
        <p:blipFill>
          <a:blip r:embed="rId3"/>
          <a:stretch>
            <a:fillRect/>
          </a:stretch>
        </p:blipFill>
        <p:spPr>
          <a:xfrm>
            <a:off x="7347585" y="-457200"/>
            <a:ext cx="4424680" cy="1881505"/>
          </a:xfrm>
          <a:prstGeom prst="rect">
            <a:avLst/>
          </a:prstGeom>
        </p:spPr>
      </p:pic>
      <p:sp>
        <p:nvSpPr>
          <p:cNvPr id="4" name="矩形 3">
            <a:extLst>
              <a:ext uri="{FF2B5EF4-FFF2-40B4-BE49-F238E27FC236}">
                <a16:creationId xmlns:a16="http://schemas.microsoft.com/office/drawing/2014/main" id="{AC2B7B4B-1285-6346-E052-D94CC479BCD4}"/>
              </a:ext>
            </a:extLst>
          </p:cNvPr>
          <p:cNvSpPr/>
          <p:nvPr/>
        </p:nvSpPr>
        <p:spPr>
          <a:xfrm>
            <a:off x="176463" y="1913021"/>
            <a:ext cx="12015537" cy="3031958"/>
          </a:xfrm>
          <a:prstGeom prst="rect">
            <a:avLst/>
          </a:prstGeom>
          <a:solidFill>
            <a:schemeClr val="bg1"/>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0" name="图片 9">
            <a:extLst>
              <a:ext uri="{FF2B5EF4-FFF2-40B4-BE49-F238E27FC236}">
                <a16:creationId xmlns:a16="http://schemas.microsoft.com/office/drawing/2014/main" id="{7F9128A9-37A3-2A66-7CBD-5A4B9F0F7CEF}"/>
              </a:ext>
            </a:extLst>
          </p:cNvPr>
          <p:cNvPicPr>
            <a:picLocks noChangeAspect="1"/>
          </p:cNvPicPr>
          <p:nvPr/>
        </p:nvPicPr>
        <p:blipFill>
          <a:blip r:embed="rId4">
            <a:extLst>
              <a:ext uri="{28A0092B-C50C-407E-A947-70E740481C1C}">
                <a14:useLocalDpi xmlns:a14="http://schemas.microsoft.com/office/drawing/2010/main" val="0"/>
              </a:ext>
            </a:extLst>
          </a:blip>
          <a:srcRect l="6121" t="5153" b="14577"/>
          <a:stretch>
            <a:fillRect/>
          </a:stretch>
        </p:blipFill>
        <p:spPr>
          <a:xfrm>
            <a:off x="6792686" y="1913021"/>
            <a:ext cx="5399314" cy="3064042"/>
          </a:xfrm>
          <a:custGeom>
            <a:avLst/>
            <a:gdLst>
              <a:gd name="connsiteX0" fmla="*/ 0 w 5658857"/>
              <a:gd name="connsiteY0" fmla="*/ 0 h 3224463"/>
              <a:gd name="connsiteX1" fmla="*/ 5658857 w 5658857"/>
              <a:gd name="connsiteY1" fmla="*/ 0 h 3224463"/>
              <a:gd name="connsiteX2" fmla="*/ 5658857 w 5658857"/>
              <a:gd name="connsiteY2" fmla="*/ 3197749 h 3224463"/>
              <a:gd name="connsiteX3" fmla="*/ 1092858 w 5658857"/>
              <a:gd name="connsiteY3" fmla="*/ 3224463 h 3224463"/>
            </a:gdLst>
            <a:ahLst/>
            <a:cxnLst>
              <a:cxn ang="0">
                <a:pos x="connsiteX0" y="connsiteY0"/>
              </a:cxn>
              <a:cxn ang="0">
                <a:pos x="connsiteX1" y="connsiteY1"/>
              </a:cxn>
              <a:cxn ang="0">
                <a:pos x="connsiteX2" y="connsiteY2"/>
              </a:cxn>
              <a:cxn ang="0">
                <a:pos x="connsiteX3" y="connsiteY3"/>
              </a:cxn>
            </a:cxnLst>
            <a:rect l="l" t="t" r="r" b="b"/>
            <a:pathLst>
              <a:path w="5658857" h="3224463">
                <a:moveTo>
                  <a:pt x="0" y="0"/>
                </a:moveTo>
                <a:lnTo>
                  <a:pt x="5658857" y="0"/>
                </a:lnTo>
                <a:lnTo>
                  <a:pt x="5658857" y="3197749"/>
                </a:lnTo>
                <a:lnTo>
                  <a:pt x="1092858" y="3224463"/>
                </a:lnTo>
                <a:close/>
              </a:path>
            </a:pathLst>
          </a:custGeom>
        </p:spPr>
      </p:pic>
      <p:sp>
        <p:nvSpPr>
          <p:cNvPr id="15" name="文本框 374">
            <a:extLst>
              <a:ext uri="{FF2B5EF4-FFF2-40B4-BE49-F238E27FC236}">
                <a16:creationId xmlns:a16="http://schemas.microsoft.com/office/drawing/2014/main" id="{F678777A-8EAF-79E4-BD2B-D2AD11135DD2}"/>
              </a:ext>
            </a:extLst>
          </p:cNvPr>
          <p:cNvSpPr txBox="1"/>
          <p:nvPr/>
        </p:nvSpPr>
        <p:spPr>
          <a:xfrm>
            <a:off x="851853" y="2271671"/>
            <a:ext cx="1725144" cy="453390"/>
          </a:xfrm>
          <a:prstGeom prst="rect">
            <a:avLst/>
          </a:prstGeom>
          <a:noFill/>
        </p:spPr>
        <p:txBody>
          <a:bodyPr wrap="none" lIns="91436" tIns="45718" rIns="91436" bIns="45718" rtlCol="0">
            <a:spAutoFit/>
          </a:bodyPr>
          <a:lstStyle/>
          <a:p>
            <a:pPr>
              <a:lnSpc>
                <a:spcPct val="130000"/>
              </a:lnSpc>
            </a:pPr>
            <a:r>
              <a:rPr lang="en-US" altLang="zh-CN" sz="2000" dirty="0">
                <a:latin typeface="微软雅黑" panose="020B0503020204020204" charset="-122"/>
                <a:ea typeface="微软雅黑" panose="020B0503020204020204" charset="-122"/>
              </a:rPr>
              <a:t>4.1</a:t>
            </a:r>
            <a:r>
              <a:rPr lang="zh-CN" altLang="en-US" sz="2000" dirty="0">
                <a:latin typeface="微软雅黑" panose="020B0503020204020204" charset="-122"/>
                <a:ea typeface="微软雅黑" panose="020B0503020204020204" charset="-122"/>
              </a:rPr>
              <a:t>  实验准备</a:t>
            </a:r>
          </a:p>
        </p:txBody>
      </p:sp>
      <p:pic>
        <p:nvPicPr>
          <p:cNvPr id="18" name="图片 6" descr="20146665">
            <a:extLst>
              <a:ext uri="{FF2B5EF4-FFF2-40B4-BE49-F238E27FC236}">
                <a16:creationId xmlns:a16="http://schemas.microsoft.com/office/drawing/2014/main" id="{64796482-0A9C-032C-0B3F-3529EBEBF02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74968" y="2271671"/>
            <a:ext cx="393065" cy="393065"/>
          </a:xfrm>
          <a:prstGeom prst="rect">
            <a:avLst/>
          </a:prstGeom>
        </p:spPr>
      </p:pic>
      <p:sp>
        <p:nvSpPr>
          <p:cNvPr id="20" name="文本框 374">
            <a:extLst>
              <a:ext uri="{FF2B5EF4-FFF2-40B4-BE49-F238E27FC236}">
                <a16:creationId xmlns:a16="http://schemas.microsoft.com/office/drawing/2014/main" id="{531147AB-9BD8-0099-AED5-9A11254D8B99}"/>
              </a:ext>
            </a:extLst>
          </p:cNvPr>
          <p:cNvSpPr txBox="1"/>
          <p:nvPr/>
        </p:nvSpPr>
        <p:spPr>
          <a:xfrm>
            <a:off x="851853" y="2826853"/>
            <a:ext cx="1725144" cy="453390"/>
          </a:xfrm>
          <a:prstGeom prst="rect">
            <a:avLst/>
          </a:prstGeom>
          <a:noFill/>
        </p:spPr>
        <p:txBody>
          <a:bodyPr wrap="none" lIns="91436" tIns="45718" rIns="91436" bIns="45718" rtlCol="0">
            <a:spAutoFit/>
          </a:bodyPr>
          <a:lstStyle/>
          <a:p>
            <a:pPr>
              <a:lnSpc>
                <a:spcPct val="130000"/>
              </a:lnSpc>
            </a:pPr>
            <a:r>
              <a:rPr lang="en-US" altLang="zh-CN" sz="2000" dirty="0">
                <a:latin typeface="微软雅黑" panose="020B0503020204020204" charset="-122"/>
                <a:ea typeface="微软雅黑" panose="020B0503020204020204" charset="-122"/>
              </a:rPr>
              <a:t>4.2</a:t>
            </a:r>
            <a:r>
              <a:rPr lang="zh-CN" altLang="en-US" sz="2000" dirty="0">
                <a:latin typeface="微软雅黑" panose="020B0503020204020204" charset="-122"/>
                <a:ea typeface="微软雅黑" panose="020B0503020204020204" charset="-122"/>
              </a:rPr>
              <a:t>  实验方法</a:t>
            </a:r>
          </a:p>
        </p:txBody>
      </p:sp>
      <p:pic>
        <p:nvPicPr>
          <p:cNvPr id="21" name="图片 6" descr="20146665">
            <a:extLst>
              <a:ext uri="{FF2B5EF4-FFF2-40B4-BE49-F238E27FC236}">
                <a16:creationId xmlns:a16="http://schemas.microsoft.com/office/drawing/2014/main" id="{F48DB1E4-3E91-EAB1-68D2-E99A681ECC2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74968" y="2826853"/>
            <a:ext cx="393065" cy="393065"/>
          </a:xfrm>
          <a:prstGeom prst="rect">
            <a:avLst/>
          </a:prstGeom>
        </p:spPr>
      </p:pic>
      <p:sp>
        <p:nvSpPr>
          <p:cNvPr id="22" name="文本框 374">
            <a:extLst>
              <a:ext uri="{FF2B5EF4-FFF2-40B4-BE49-F238E27FC236}">
                <a16:creationId xmlns:a16="http://schemas.microsoft.com/office/drawing/2014/main" id="{D1894747-406A-B713-C2F6-F6DF254FEB5B}"/>
              </a:ext>
            </a:extLst>
          </p:cNvPr>
          <p:cNvSpPr txBox="1"/>
          <p:nvPr/>
        </p:nvSpPr>
        <p:spPr>
          <a:xfrm>
            <a:off x="851853" y="3341722"/>
            <a:ext cx="1725144" cy="453390"/>
          </a:xfrm>
          <a:prstGeom prst="rect">
            <a:avLst/>
          </a:prstGeom>
          <a:noFill/>
        </p:spPr>
        <p:txBody>
          <a:bodyPr wrap="none" lIns="91436" tIns="45718" rIns="91436" bIns="45718" rtlCol="0">
            <a:spAutoFit/>
          </a:bodyPr>
          <a:lstStyle/>
          <a:p>
            <a:pPr>
              <a:lnSpc>
                <a:spcPct val="130000"/>
              </a:lnSpc>
            </a:pPr>
            <a:r>
              <a:rPr lang="en-US" altLang="zh-CN" sz="2000" dirty="0">
                <a:latin typeface="微软雅黑" panose="020B0503020204020204" charset="-122"/>
                <a:ea typeface="微软雅黑" panose="020B0503020204020204" charset="-122"/>
              </a:rPr>
              <a:t>4.3</a:t>
            </a:r>
            <a:r>
              <a:rPr lang="zh-CN" altLang="en-US" sz="2000" dirty="0">
                <a:latin typeface="微软雅黑" panose="020B0503020204020204" charset="-122"/>
                <a:ea typeface="微软雅黑" panose="020B0503020204020204" charset="-122"/>
              </a:rPr>
              <a:t>  实验数据</a:t>
            </a:r>
          </a:p>
        </p:txBody>
      </p:sp>
      <p:pic>
        <p:nvPicPr>
          <p:cNvPr id="24" name="图片 6" descr="20146665">
            <a:extLst>
              <a:ext uri="{FF2B5EF4-FFF2-40B4-BE49-F238E27FC236}">
                <a16:creationId xmlns:a16="http://schemas.microsoft.com/office/drawing/2014/main" id="{3F46C557-5C54-52CD-24CB-B30FD052925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74968" y="3341722"/>
            <a:ext cx="393065" cy="393065"/>
          </a:xfrm>
          <a:prstGeom prst="rect">
            <a:avLst/>
          </a:prstGeom>
        </p:spPr>
      </p:pic>
    </p:spTree>
    <p:extLst>
      <p:ext uri="{BB962C8B-B14F-4D97-AF65-F5344CB8AC3E}">
        <p14:creationId xmlns:p14="http://schemas.microsoft.com/office/powerpoint/2010/main" val="32448041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2465376" y="191003"/>
            <a:ext cx="184731" cy="584775"/>
          </a:xfrm>
          <a:prstGeom prst="rect">
            <a:avLst/>
          </a:prstGeom>
          <a:noFill/>
        </p:spPr>
        <p:txBody>
          <a:bodyPr wrap="none" rtlCol="0">
            <a:spAutoFit/>
          </a:bodyPr>
          <a:lstStyle/>
          <a:p>
            <a:endParaRPr lang="zh-CN" altLang="en-US" sz="3200" b="1" dirty="0">
              <a:gradFill>
                <a:gsLst>
                  <a:gs pos="0">
                    <a:srgbClr val="E30613"/>
                  </a:gs>
                  <a:gs pos="100000">
                    <a:srgbClr val="81040B"/>
                  </a:gs>
                </a:gsLst>
                <a:lin ang="5400000" scaled="1"/>
              </a:gradFill>
              <a:latin typeface="微软雅黑" panose="020B0503020204020204" charset="-122"/>
              <a:ea typeface="微软雅黑" panose="020B0503020204020204" charset="-122"/>
            </a:endParaRPr>
          </a:p>
        </p:txBody>
      </p:sp>
      <p:sp>
        <p:nvSpPr>
          <p:cNvPr id="9" name="矩形 8"/>
          <p:cNvSpPr/>
          <p:nvPr/>
        </p:nvSpPr>
        <p:spPr>
          <a:xfrm>
            <a:off x="1" y="318227"/>
            <a:ext cx="571500" cy="73351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1" name="直线连接符 10"/>
          <p:cNvCxnSpPr/>
          <p:nvPr/>
        </p:nvCxnSpPr>
        <p:spPr>
          <a:xfrm>
            <a:off x="872382" y="1051737"/>
            <a:ext cx="10345350"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矩形 11"/>
          <p:cNvSpPr/>
          <p:nvPr/>
        </p:nvSpPr>
        <p:spPr>
          <a:xfrm>
            <a:off x="636248" y="318227"/>
            <a:ext cx="156621" cy="733510"/>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文本框 374"/>
          <p:cNvSpPr txBox="1"/>
          <p:nvPr/>
        </p:nvSpPr>
        <p:spPr>
          <a:xfrm>
            <a:off x="937895" y="1270635"/>
            <a:ext cx="1725144" cy="453453"/>
          </a:xfrm>
          <a:prstGeom prst="rect">
            <a:avLst/>
          </a:prstGeom>
          <a:noFill/>
        </p:spPr>
        <p:txBody>
          <a:bodyPr wrap="none" lIns="91436" tIns="45718" rIns="91436" bIns="45718" rtlCol="0">
            <a:spAutoFit/>
          </a:bodyPr>
          <a:lstStyle/>
          <a:p>
            <a:pPr>
              <a:lnSpc>
                <a:spcPct val="130000"/>
              </a:lnSpc>
            </a:pPr>
            <a:r>
              <a:rPr lang="en-US" altLang="zh-CN" sz="2000" dirty="0">
                <a:latin typeface="微软雅黑" panose="020B0503020204020204" charset="-122"/>
                <a:ea typeface="微软雅黑" panose="020B0503020204020204" charset="-122"/>
              </a:rPr>
              <a:t>3.1</a:t>
            </a:r>
            <a:r>
              <a:rPr lang="zh-CN" altLang="en-US" sz="2000" dirty="0">
                <a:latin typeface="微软雅黑" panose="020B0503020204020204" charset="-122"/>
                <a:ea typeface="微软雅黑" panose="020B0503020204020204" charset="-122"/>
              </a:rPr>
              <a:t>  实验准备</a:t>
            </a:r>
          </a:p>
        </p:txBody>
      </p:sp>
      <p:sp>
        <p:nvSpPr>
          <p:cNvPr id="23" name="文本框 22"/>
          <p:cNvSpPr txBox="1"/>
          <p:nvPr/>
        </p:nvSpPr>
        <p:spPr>
          <a:xfrm>
            <a:off x="872381" y="463352"/>
            <a:ext cx="2396113" cy="523220"/>
          </a:xfrm>
          <a:prstGeom prst="rect">
            <a:avLst/>
          </a:prstGeom>
          <a:noFill/>
        </p:spPr>
        <p:txBody>
          <a:bodyPr wrap="square" rtlCol="0">
            <a:spAutoFit/>
          </a:bodyPr>
          <a:lstStyle/>
          <a:p>
            <a:pPr algn="dist"/>
            <a:r>
              <a:rPr kumimoji="1" lang="zh-CN" altLang="en-US" sz="2800" dirty="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cs typeface="微软雅黑" panose="020B0503020204020204" charset="-122"/>
              </a:rPr>
              <a:t>三、实验结果</a:t>
            </a:r>
          </a:p>
        </p:txBody>
      </p:sp>
      <p:pic>
        <p:nvPicPr>
          <p:cNvPr id="2" name="图片 1" descr="20146665"/>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09270" y="1270635"/>
            <a:ext cx="410210" cy="410210"/>
          </a:xfrm>
          <a:prstGeom prst="rect">
            <a:avLst/>
          </a:prstGeom>
        </p:spPr>
      </p:pic>
      <p:pic>
        <p:nvPicPr>
          <p:cNvPr id="3" name="图片 2" descr="微信图片_20191111224408"/>
          <p:cNvPicPr>
            <a:picLocks noChangeAspect="1"/>
          </p:cNvPicPr>
          <p:nvPr/>
        </p:nvPicPr>
        <p:blipFill>
          <a:blip r:embed="rId5"/>
          <a:stretch>
            <a:fillRect/>
          </a:stretch>
        </p:blipFill>
        <p:spPr>
          <a:xfrm>
            <a:off x="7347585" y="-457200"/>
            <a:ext cx="4424680" cy="1881505"/>
          </a:xfrm>
          <a:prstGeom prst="rect">
            <a:avLst/>
          </a:prstGeom>
        </p:spPr>
      </p:pic>
      <p:sp>
        <p:nvSpPr>
          <p:cNvPr id="5" name="Rectangle 1">
            <a:extLst>
              <a:ext uri="{FF2B5EF4-FFF2-40B4-BE49-F238E27FC236}">
                <a16:creationId xmlns:a16="http://schemas.microsoft.com/office/drawing/2014/main" id="{1D3538F8-42D0-6BBE-C579-6AC754497928}"/>
              </a:ext>
            </a:extLst>
          </p:cNvPr>
          <p:cNvSpPr>
            <a:spLocks noChangeArrowheads="1"/>
          </p:cNvSpPr>
          <p:nvPr/>
        </p:nvSpPr>
        <p:spPr bwMode="auto">
          <a:xfrm>
            <a:off x="747377" y="1936988"/>
            <a:ext cx="9514106"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307975" algn="l" defTabSz="914400" rtl="0" eaLnBrk="0" fontAlgn="base" latinLnBrk="0" hangingPunct="0">
              <a:lnSpc>
                <a:spcPct val="100000"/>
              </a:lnSpc>
              <a:spcBef>
                <a:spcPct val="0"/>
              </a:spcBef>
              <a:spcAft>
                <a:spcPct val="0"/>
              </a:spcAft>
              <a:buClrTx/>
              <a:buSzTx/>
              <a:buFontTx/>
              <a:buNone/>
              <a:tabLst/>
            </a:pPr>
            <a:r>
              <a:rPr kumimoji="0" lang="zh-CN" altLang="en-US" sz="1600" b="0" i="0" u="none" strike="noStrike" cap="none" normalizeH="0" baseline="0" dirty="0">
                <a:ln>
                  <a:noFill/>
                </a:ln>
                <a:solidFill>
                  <a:srgbClr val="000000"/>
                </a:solidFill>
                <a:effectLst/>
                <a:latin typeface="+mn-ea"/>
                <a:cs typeface="宋体" panose="02010600030101010101" pitchFamily="2" charset="-122"/>
              </a:rPr>
              <a:t>实验在</a:t>
            </a:r>
            <a:r>
              <a:rPr kumimoji="0" lang="en-US" altLang="zh-CN" sz="1600" b="0" i="0" u="none" strike="noStrike" cap="none" normalizeH="0" baseline="0" dirty="0">
                <a:ln>
                  <a:noFill/>
                </a:ln>
                <a:solidFill>
                  <a:srgbClr val="000000"/>
                </a:solidFill>
                <a:effectLst/>
                <a:latin typeface="+mn-ea"/>
                <a:cs typeface="宋体" panose="02010600030101010101" pitchFamily="2" charset="-122"/>
              </a:rPr>
              <a:t>MACOS(apple silicon) </a:t>
            </a:r>
            <a:r>
              <a:rPr kumimoji="0" lang="zh-CN" altLang="en-US" sz="1600" b="0" i="0" u="none" strike="noStrike" cap="none" normalizeH="0" baseline="0" dirty="0">
                <a:ln>
                  <a:noFill/>
                </a:ln>
                <a:solidFill>
                  <a:srgbClr val="000000"/>
                </a:solidFill>
                <a:effectLst/>
                <a:latin typeface="+mn-ea"/>
                <a:cs typeface="宋体" panose="02010600030101010101" pitchFamily="2" charset="-122"/>
              </a:rPr>
              <a:t>下运行，主要运用</a:t>
            </a:r>
            <a:r>
              <a:rPr kumimoji="0" lang="en-US" altLang="zh-CN" sz="1600" b="0" i="0" u="none" strike="noStrike" cap="none" normalizeH="0" baseline="0" dirty="0">
                <a:ln>
                  <a:noFill/>
                </a:ln>
                <a:solidFill>
                  <a:srgbClr val="000000"/>
                </a:solidFill>
                <a:effectLst/>
                <a:latin typeface="+mn-ea"/>
                <a:cs typeface="宋体" panose="02010600030101010101" pitchFamily="2" charset="-122"/>
              </a:rPr>
              <a:t>python </a:t>
            </a:r>
            <a:r>
              <a:rPr kumimoji="0" lang="zh-CN" altLang="en-US" sz="1600" b="0" i="0" u="none" strike="noStrike" cap="none" normalizeH="0" baseline="0" dirty="0">
                <a:ln>
                  <a:noFill/>
                </a:ln>
                <a:solidFill>
                  <a:srgbClr val="000000"/>
                </a:solidFill>
                <a:effectLst/>
                <a:latin typeface="+mn-ea"/>
                <a:cs typeface="宋体" panose="02010600030101010101" pitchFamily="2" charset="-122"/>
              </a:rPr>
              <a:t>实现，开发工具是</a:t>
            </a:r>
            <a:r>
              <a:rPr kumimoji="0" lang="en-US" altLang="zh-CN" sz="1600" b="0" i="0" u="none" strike="noStrike" cap="none" normalizeH="0" baseline="0" dirty="0">
                <a:ln>
                  <a:noFill/>
                </a:ln>
                <a:solidFill>
                  <a:srgbClr val="000000"/>
                </a:solidFill>
                <a:effectLst/>
                <a:latin typeface="+mn-ea"/>
                <a:cs typeface="宋体" panose="02010600030101010101" pitchFamily="2" charset="-122"/>
              </a:rPr>
              <a:t>PyCharm 2022.3.3 (Professional Edition)</a:t>
            </a:r>
            <a:r>
              <a:rPr kumimoji="0" lang="zh-CN" altLang="en-US" sz="1600" b="0" i="0" u="none" strike="noStrike" cap="none" normalizeH="0" baseline="0" dirty="0">
                <a:ln>
                  <a:noFill/>
                </a:ln>
                <a:solidFill>
                  <a:srgbClr val="000000"/>
                </a:solidFill>
                <a:effectLst/>
                <a:latin typeface="+mn-ea"/>
                <a:cs typeface="宋体" panose="02010600030101010101" pitchFamily="2" charset="-122"/>
              </a:rPr>
              <a:t>。本文的实验部分使用了若干真实的社会网络数据集，这些数据集均从斯坦福大学的 </a:t>
            </a:r>
            <a:r>
              <a:rPr kumimoji="0" lang="en-US" altLang="zh-CN" sz="1600" b="0" i="0" u="none" strike="noStrike" cap="none" normalizeH="0" baseline="0" dirty="0">
                <a:ln>
                  <a:noFill/>
                </a:ln>
                <a:solidFill>
                  <a:srgbClr val="000000"/>
                </a:solidFill>
                <a:effectLst/>
                <a:latin typeface="+mn-ea"/>
                <a:cs typeface="宋体" panose="02010600030101010101" pitchFamily="2" charset="-122"/>
              </a:rPr>
              <a:t>SNAP </a:t>
            </a:r>
            <a:r>
              <a:rPr kumimoji="0" lang="zh-CN" altLang="en-US" sz="1600" b="0" i="0" u="none" strike="noStrike" cap="none" normalizeH="0" baseline="0" dirty="0">
                <a:ln>
                  <a:noFill/>
                </a:ln>
                <a:solidFill>
                  <a:srgbClr val="000000"/>
                </a:solidFill>
                <a:effectLst/>
                <a:latin typeface="+mn-ea"/>
                <a:cs typeface="宋体" panose="02010600030101010101" pitchFamily="2" charset="-122"/>
              </a:rPr>
              <a:t>平台下载。</a:t>
            </a:r>
            <a:endParaRPr kumimoji="0" lang="en-US" altLang="zh-CN" sz="1600" b="0" i="0" u="none" strike="noStrike" cap="none" normalizeH="0" baseline="0" dirty="0">
              <a:ln>
                <a:noFill/>
              </a:ln>
              <a:solidFill>
                <a:srgbClr val="000000"/>
              </a:solidFill>
              <a:effectLst/>
              <a:latin typeface="+mn-ea"/>
              <a:cs typeface="宋体" panose="02010600030101010101" pitchFamily="2" charset="-122"/>
            </a:endParaRPr>
          </a:p>
        </p:txBody>
      </p:sp>
      <p:pic>
        <p:nvPicPr>
          <p:cNvPr id="13" name="图片 12" descr="图片包含 海胆, 游戏机&#10;&#10;描述已自动生成">
            <a:extLst>
              <a:ext uri="{FF2B5EF4-FFF2-40B4-BE49-F238E27FC236}">
                <a16:creationId xmlns:a16="http://schemas.microsoft.com/office/drawing/2014/main" id="{2EFCC56C-F010-A891-753E-9B869F25D109}"/>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25136" y="3086735"/>
            <a:ext cx="2886682" cy="2886682"/>
          </a:xfrm>
          <a:prstGeom prst="rect">
            <a:avLst/>
          </a:prstGeom>
          <a:noFill/>
          <a:ln>
            <a:noFill/>
          </a:ln>
        </p:spPr>
      </p:pic>
      <p:pic>
        <p:nvPicPr>
          <p:cNvPr id="15" name="图片 14" descr="树上的叶子&#10;&#10;中度可信度描述已自动生成">
            <a:extLst>
              <a:ext uri="{FF2B5EF4-FFF2-40B4-BE49-F238E27FC236}">
                <a16:creationId xmlns:a16="http://schemas.microsoft.com/office/drawing/2014/main" id="{EF2726DA-D8AC-7858-85DE-CD788585FA47}"/>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796028" y="3086734"/>
            <a:ext cx="2886681" cy="2886681"/>
          </a:xfrm>
          <a:prstGeom prst="rect">
            <a:avLst/>
          </a:prstGeom>
          <a:noFill/>
          <a:ln>
            <a:noFill/>
          </a:ln>
        </p:spPr>
      </p:pic>
      <p:graphicFrame>
        <p:nvGraphicFramePr>
          <p:cNvPr id="7" name="表格 6">
            <a:extLst>
              <a:ext uri="{FF2B5EF4-FFF2-40B4-BE49-F238E27FC236}">
                <a16:creationId xmlns:a16="http://schemas.microsoft.com/office/drawing/2014/main" id="{17935AF4-A6F8-821F-9513-24D45D67A9B9}"/>
              </a:ext>
            </a:extLst>
          </p:cNvPr>
          <p:cNvGraphicFramePr>
            <a:graphicFrameLocks noGrp="1"/>
          </p:cNvGraphicFramePr>
          <p:nvPr>
            <p:extLst>
              <p:ext uri="{D42A27DB-BD31-4B8C-83A1-F6EECF244321}">
                <p14:modId xmlns:p14="http://schemas.microsoft.com/office/powerpoint/2010/main" val="3531188657"/>
              </p:ext>
            </p:extLst>
          </p:nvPr>
        </p:nvGraphicFramePr>
        <p:xfrm>
          <a:off x="3611566" y="3086734"/>
          <a:ext cx="3884715" cy="1737360"/>
        </p:xfrm>
        <a:graphic>
          <a:graphicData uri="http://schemas.openxmlformats.org/drawingml/2006/table">
            <a:tbl>
              <a:tblPr firstRow="1" bandRow="1">
                <a:tableStyleId>{5C22544A-7EE6-4342-B048-85BDC9FD1C3A}</a:tableStyleId>
              </a:tblPr>
              <a:tblGrid>
                <a:gridCol w="1294905">
                  <a:extLst>
                    <a:ext uri="{9D8B030D-6E8A-4147-A177-3AD203B41FA5}">
                      <a16:colId xmlns:a16="http://schemas.microsoft.com/office/drawing/2014/main" val="2273971405"/>
                    </a:ext>
                  </a:extLst>
                </a:gridCol>
                <a:gridCol w="1294905">
                  <a:extLst>
                    <a:ext uri="{9D8B030D-6E8A-4147-A177-3AD203B41FA5}">
                      <a16:colId xmlns:a16="http://schemas.microsoft.com/office/drawing/2014/main" val="1446638272"/>
                    </a:ext>
                  </a:extLst>
                </a:gridCol>
                <a:gridCol w="1294905">
                  <a:extLst>
                    <a:ext uri="{9D8B030D-6E8A-4147-A177-3AD203B41FA5}">
                      <a16:colId xmlns:a16="http://schemas.microsoft.com/office/drawing/2014/main" val="1831138369"/>
                    </a:ext>
                  </a:extLst>
                </a:gridCol>
              </a:tblGrid>
              <a:tr h="32336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b="1" kern="1200" spc="35" dirty="0">
                          <a:solidFill>
                            <a:schemeClr val="lt1"/>
                          </a:solidFill>
                          <a:effectLst/>
                          <a:latin typeface="+mn-lt"/>
                          <a:ea typeface="+mn-ea"/>
                          <a:cs typeface="+mn-cs"/>
                        </a:rPr>
                        <a:t>数据集</a:t>
                      </a:r>
                    </a:p>
                  </a:txBody>
                  <a:tcPr/>
                </a:tc>
                <a:tc>
                  <a:txBody>
                    <a:bodyPr/>
                    <a:lstStyle/>
                    <a:p>
                      <a:r>
                        <a:rPr lang="en-GB" altLang="zh-CN" dirty="0"/>
                        <a:t>soc-Epinions1</a:t>
                      </a:r>
                      <a:endParaRPr lang="zh-CN" altLang="en-US" dirty="0"/>
                    </a:p>
                  </a:txBody>
                  <a:tcPr/>
                </a:tc>
                <a:tc>
                  <a:txBody>
                    <a:bodyPr/>
                    <a:lstStyle/>
                    <a:p>
                      <a:r>
                        <a:rPr lang="en-US" altLang="zh-CN" sz="1800" spc="15" dirty="0">
                          <a:effectLst/>
                        </a:rPr>
                        <a:t>ego-Facebook</a:t>
                      </a:r>
                      <a:endParaRPr lang="zh-CN" altLang="en-US" dirty="0"/>
                    </a:p>
                  </a:txBody>
                  <a:tcPr/>
                </a:tc>
                <a:extLst>
                  <a:ext uri="{0D108BD9-81ED-4DB2-BD59-A6C34878D82A}">
                    <a16:rowId xmlns:a16="http://schemas.microsoft.com/office/drawing/2014/main" val="2209695913"/>
                  </a:ext>
                </a:extLst>
              </a:tr>
              <a:tr h="32336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spc="35" dirty="0" err="1">
                          <a:effectLst/>
                        </a:rPr>
                        <a:t>节点数</a:t>
                      </a:r>
                      <a:endParaRPr lang="zh-CN" altLang="zh-CN" sz="1400" dirty="0">
                        <a:solidFill>
                          <a:srgbClr val="000000"/>
                        </a:solidFill>
                        <a:effectLst/>
                        <a:latin typeface="Arial" panose="020B0604020202020204" pitchFamily="34" charset="0"/>
                        <a:ea typeface="Arial" panose="020B0604020202020204" pitchFamily="34" charset="0"/>
                      </a:endParaRPr>
                    </a:p>
                  </a:txBody>
                  <a:tcPr/>
                </a:tc>
                <a:tc>
                  <a:txBody>
                    <a:bodyPr/>
                    <a:lstStyle/>
                    <a:p>
                      <a:r>
                        <a:rPr lang="en-US" altLang="zh-CN" sz="1800" dirty="0">
                          <a:effectLst/>
                        </a:rPr>
                        <a:t>7115</a:t>
                      </a:r>
                      <a:endParaRPr lang="zh-CN" altLang="en-US" dirty="0"/>
                    </a:p>
                  </a:txBody>
                  <a:tcPr/>
                </a:tc>
                <a:tc>
                  <a:txBody>
                    <a:bodyPr/>
                    <a:lstStyle/>
                    <a:p>
                      <a:r>
                        <a:rPr lang="en-US" altLang="zh-CN" sz="1800" spc="15" dirty="0">
                          <a:effectLst/>
                        </a:rPr>
                        <a:t>4039</a:t>
                      </a:r>
                      <a:endParaRPr lang="zh-CN" altLang="en-US" dirty="0"/>
                    </a:p>
                  </a:txBody>
                  <a:tcPr/>
                </a:tc>
                <a:extLst>
                  <a:ext uri="{0D108BD9-81ED-4DB2-BD59-A6C34878D82A}">
                    <a16:rowId xmlns:a16="http://schemas.microsoft.com/office/drawing/2014/main" val="441767773"/>
                  </a:ext>
                </a:extLst>
              </a:tr>
              <a:tr h="32336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spc="25" dirty="0" err="1">
                          <a:effectLst/>
                        </a:rPr>
                        <a:t>边数</a:t>
                      </a:r>
                      <a:endParaRPr lang="zh-CN" altLang="zh-CN" sz="1400" dirty="0">
                        <a:solidFill>
                          <a:srgbClr val="000000"/>
                        </a:solidFill>
                        <a:effectLst/>
                        <a:latin typeface="Arial" panose="020B0604020202020204" pitchFamily="34" charset="0"/>
                        <a:ea typeface="Arial" panose="020B0604020202020204" pitchFamily="34" charset="0"/>
                      </a:endParaRPr>
                    </a:p>
                  </a:txBody>
                  <a:tcPr/>
                </a:tc>
                <a:tc>
                  <a:txBody>
                    <a:bodyPr/>
                    <a:lstStyle/>
                    <a:p>
                      <a:r>
                        <a:rPr lang="en-US" altLang="zh-CN" sz="1800" spc="-5" dirty="0">
                          <a:effectLst/>
                        </a:rPr>
                        <a:t>103689</a:t>
                      </a:r>
                      <a:endParaRPr lang="zh-CN" altLang="en-US" dirty="0"/>
                    </a:p>
                  </a:txBody>
                  <a:tcPr/>
                </a:tc>
                <a:tc>
                  <a:txBody>
                    <a:bodyPr/>
                    <a:lstStyle/>
                    <a:p>
                      <a:r>
                        <a:rPr lang="en-US" altLang="zh-CN" sz="1800" spc="5" dirty="0">
                          <a:effectLst/>
                        </a:rPr>
                        <a:t>88234</a:t>
                      </a:r>
                      <a:endParaRPr lang="zh-CN" altLang="en-US" dirty="0"/>
                    </a:p>
                  </a:txBody>
                  <a:tcPr/>
                </a:tc>
                <a:extLst>
                  <a:ext uri="{0D108BD9-81ED-4DB2-BD59-A6C34878D82A}">
                    <a16:rowId xmlns:a16="http://schemas.microsoft.com/office/drawing/2014/main" val="2905225938"/>
                  </a:ext>
                </a:extLst>
              </a:tr>
              <a:tr h="32336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spc="25" dirty="0">
                          <a:effectLst/>
                        </a:rPr>
                        <a:t>平均</a:t>
                      </a:r>
                      <a:r>
                        <a:rPr lang="en-US" altLang="zh-CN" sz="1800" spc="25" dirty="0" err="1">
                          <a:effectLst/>
                        </a:rPr>
                        <a:t>度数</a:t>
                      </a:r>
                      <a:endParaRPr lang="zh-CN" altLang="zh-CN" sz="1400" dirty="0">
                        <a:solidFill>
                          <a:srgbClr val="000000"/>
                        </a:solidFill>
                        <a:effectLst/>
                        <a:latin typeface="Arial" panose="020B0604020202020204" pitchFamily="34" charset="0"/>
                        <a:ea typeface="Arial" panose="020B0604020202020204" pitchFamily="34" charset="0"/>
                      </a:endParaRPr>
                    </a:p>
                  </a:txBody>
                  <a:tcPr/>
                </a:tc>
                <a:tc>
                  <a:txBody>
                    <a:bodyPr/>
                    <a:lstStyle/>
                    <a:p>
                      <a:r>
                        <a:rPr lang="en-US" altLang="zh-CN" sz="1800" spc="-5" dirty="0">
                          <a:effectLst/>
                        </a:rPr>
                        <a:t>14.375</a:t>
                      </a:r>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spc="10" dirty="0">
                          <a:effectLst/>
                        </a:rPr>
                        <a:t>721.84</a:t>
                      </a:r>
                      <a:endParaRPr lang="zh-CN" altLang="zh-CN" sz="1800" dirty="0">
                        <a:solidFill>
                          <a:srgbClr val="000000"/>
                        </a:solidFill>
                        <a:effectLst/>
                        <a:latin typeface="Times New Roman" panose="02020603050405020304" pitchFamily="18" charset="0"/>
                        <a:ea typeface="Times New Roman" panose="02020603050405020304" pitchFamily="18" charset="0"/>
                      </a:endParaRPr>
                    </a:p>
                  </a:txBody>
                  <a:tcPr/>
                </a:tc>
                <a:extLst>
                  <a:ext uri="{0D108BD9-81ED-4DB2-BD59-A6C34878D82A}">
                    <a16:rowId xmlns:a16="http://schemas.microsoft.com/office/drawing/2014/main" val="917320821"/>
                  </a:ext>
                </a:extLst>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2465376" y="191003"/>
            <a:ext cx="184731" cy="584775"/>
          </a:xfrm>
          <a:prstGeom prst="rect">
            <a:avLst/>
          </a:prstGeom>
          <a:noFill/>
        </p:spPr>
        <p:txBody>
          <a:bodyPr wrap="none" rtlCol="0">
            <a:spAutoFit/>
          </a:bodyPr>
          <a:lstStyle/>
          <a:p>
            <a:endParaRPr lang="zh-CN" altLang="en-US" sz="3200" b="1" dirty="0">
              <a:gradFill>
                <a:gsLst>
                  <a:gs pos="0">
                    <a:srgbClr val="E30613"/>
                  </a:gs>
                  <a:gs pos="100000">
                    <a:srgbClr val="81040B"/>
                  </a:gs>
                </a:gsLst>
                <a:lin ang="5400000" scaled="1"/>
              </a:gradFill>
              <a:latin typeface="微软雅黑" panose="020B0503020204020204" charset="-122"/>
              <a:ea typeface="微软雅黑" panose="020B0503020204020204" charset="-122"/>
            </a:endParaRPr>
          </a:p>
        </p:txBody>
      </p:sp>
      <p:sp>
        <p:nvSpPr>
          <p:cNvPr id="9" name="矩形 8"/>
          <p:cNvSpPr/>
          <p:nvPr/>
        </p:nvSpPr>
        <p:spPr>
          <a:xfrm>
            <a:off x="1" y="318227"/>
            <a:ext cx="571500" cy="73351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1" name="直线连接符 10"/>
          <p:cNvCxnSpPr/>
          <p:nvPr/>
        </p:nvCxnSpPr>
        <p:spPr>
          <a:xfrm>
            <a:off x="872382" y="1051737"/>
            <a:ext cx="10345350"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矩形 11"/>
          <p:cNvSpPr/>
          <p:nvPr/>
        </p:nvSpPr>
        <p:spPr>
          <a:xfrm>
            <a:off x="636248" y="318227"/>
            <a:ext cx="156621" cy="733510"/>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文本框 374"/>
          <p:cNvSpPr txBox="1"/>
          <p:nvPr/>
        </p:nvSpPr>
        <p:spPr>
          <a:xfrm>
            <a:off x="937895" y="1270635"/>
            <a:ext cx="1725144" cy="453390"/>
          </a:xfrm>
          <a:prstGeom prst="rect">
            <a:avLst/>
          </a:prstGeom>
          <a:noFill/>
        </p:spPr>
        <p:txBody>
          <a:bodyPr wrap="none" lIns="91436" tIns="45718" rIns="91436" bIns="45718" rtlCol="0">
            <a:spAutoFit/>
          </a:bodyPr>
          <a:lstStyle/>
          <a:p>
            <a:pPr>
              <a:lnSpc>
                <a:spcPct val="130000"/>
              </a:lnSpc>
            </a:pPr>
            <a:r>
              <a:rPr lang="en-US" altLang="zh-CN" sz="2000" dirty="0">
                <a:latin typeface="微软雅黑" panose="020B0503020204020204" charset="-122"/>
                <a:ea typeface="微软雅黑" panose="020B0503020204020204" charset="-122"/>
              </a:rPr>
              <a:t>3.2</a:t>
            </a:r>
            <a:r>
              <a:rPr lang="zh-CN" altLang="en-US" sz="2000" dirty="0">
                <a:latin typeface="微软雅黑" panose="020B0503020204020204" charset="-122"/>
                <a:ea typeface="微软雅黑" panose="020B0503020204020204" charset="-122"/>
              </a:rPr>
              <a:t>  实验方法</a:t>
            </a:r>
          </a:p>
        </p:txBody>
      </p:sp>
      <p:sp>
        <p:nvSpPr>
          <p:cNvPr id="23" name="文本框 22"/>
          <p:cNvSpPr txBox="1"/>
          <p:nvPr/>
        </p:nvSpPr>
        <p:spPr>
          <a:xfrm>
            <a:off x="872381" y="463352"/>
            <a:ext cx="2396113" cy="523220"/>
          </a:xfrm>
          <a:prstGeom prst="rect">
            <a:avLst/>
          </a:prstGeom>
          <a:noFill/>
        </p:spPr>
        <p:txBody>
          <a:bodyPr wrap="square" rtlCol="0">
            <a:spAutoFit/>
          </a:bodyPr>
          <a:lstStyle/>
          <a:p>
            <a:pPr algn="dist"/>
            <a:r>
              <a:rPr kumimoji="1" lang="zh-CN" altLang="en-US" sz="2800" dirty="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cs typeface="微软雅黑" panose="020B0503020204020204" charset="-122"/>
              </a:rPr>
              <a:t>三、实验结果</a:t>
            </a:r>
          </a:p>
        </p:txBody>
      </p:sp>
      <p:pic>
        <p:nvPicPr>
          <p:cNvPr id="2" name="图片 1" descr="20146665"/>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09270" y="1270635"/>
            <a:ext cx="410210" cy="410210"/>
          </a:xfrm>
          <a:prstGeom prst="rect">
            <a:avLst/>
          </a:prstGeom>
        </p:spPr>
      </p:pic>
      <p:pic>
        <p:nvPicPr>
          <p:cNvPr id="3" name="图片 2" descr="微信图片_20191111224408"/>
          <p:cNvPicPr>
            <a:picLocks noChangeAspect="1"/>
          </p:cNvPicPr>
          <p:nvPr/>
        </p:nvPicPr>
        <p:blipFill>
          <a:blip r:embed="rId5"/>
          <a:stretch>
            <a:fillRect/>
          </a:stretch>
        </p:blipFill>
        <p:spPr>
          <a:xfrm>
            <a:off x="7347585" y="-457200"/>
            <a:ext cx="4424680" cy="1881505"/>
          </a:xfrm>
          <a:prstGeom prst="rect">
            <a:avLst/>
          </a:prstGeom>
        </p:spPr>
      </p:pic>
      <p:pic>
        <p:nvPicPr>
          <p:cNvPr id="6" name="图片 5" descr="图形用户界面, 应用程序&#10;&#10;描述已自动生成">
            <a:extLst>
              <a:ext uri="{FF2B5EF4-FFF2-40B4-BE49-F238E27FC236}">
                <a16:creationId xmlns:a16="http://schemas.microsoft.com/office/drawing/2014/main" id="{1152900B-5717-0AC3-B2DD-BCC18AC61622}"/>
              </a:ext>
            </a:extLst>
          </p:cNvPr>
          <p:cNvPicPr>
            <a:picLocks noChangeAspect="1"/>
          </p:cNvPicPr>
          <p:nvPr/>
        </p:nvPicPr>
        <p:blipFill>
          <a:blip r:embed="rId6"/>
          <a:stretch>
            <a:fillRect/>
          </a:stretch>
        </p:blipFill>
        <p:spPr>
          <a:xfrm>
            <a:off x="1262270" y="1696654"/>
            <a:ext cx="9077752" cy="4970340"/>
          </a:xfrm>
          <a:prstGeom prst="rect">
            <a:avLst/>
          </a:prstGeom>
        </p:spPr>
      </p:pic>
    </p:spTree>
    <p:extLst>
      <p:ext uri="{BB962C8B-B14F-4D97-AF65-F5344CB8AC3E}">
        <p14:creationId xmlns:p14="http://schemas.microsoft.com/office/powerpoint/2010/main" val="19110597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2465376" y="191003"/>
            <a:ext cx="184731" cy="584775"/>
          </a:xfrm>
          <a:prstGeom prst="rect">
            <a:avLst/>
          </a:prstGeom>
          <a:noFill/>
        </p:spPr>
        <p:txBody>
          <a:bodyPr wrap="none" rtlCol="0">
            <a:spAutoFit/>
          </a:bodyPr>
          <a:lstStyle/>
          <a:p>
            <a:endParaRPr lang="zh-CN" altLang="en-US" sz="3200" b="1" dirty="0">
              <a:gradFill>
                <a:gsLst>
                  <a:gs pos="0">
                    <a:srgbClr val="E30613"/>
                  </a:gs>
                  <a:gs pos="100000">
                    <a:srgbClr val="81040B"/>
                  </a:gs>
                </a:gsLst>
                <a:lin ang="5400000" scaled="1"/>
              </a:gradFill>
              <a:latin typeface="微软雅黑" panose="020B0503020204020204" charset="-122"/>
              <a:ea typeface="微软雅黑" panose="020B0503020204020204" charset="-122"/>
            </a:endParaRPr>
          </a:p>
        </p:txBody>
      </p:sp>
      <p:sp>
        <p:nvSpPr>
          <p:cNvPr id="9" name="矩形 8"/>
          <p:cNvSpPr/>
          <p:nvPr/>
        </p:nvSpPr>
        <p:spPr>
          <a:xfrm>
            <a:off x="1" y="318227"/>
            <a:ext cx="571500" cy="73351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1" name="直线连接符 10"/>
          <p:cNvCxnSpPr/>
          <p:nvPr/>
        </p:nvCxnSpPr>
        <p:spPr>
          <a:xfrm>
            <a:off x="872382" y="1051737"/>
            <a:ext cx="10345350"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矩形 11"/>
          <p:cNvSpPr/>
          <p:nvPr/>
        </p:nvSpPr>
        <p:spPr>
          <a:xfrm>
            <a:off x="636248" y="318227"/>
            <a:ext cx="156621" cy="733510"/>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文本框 374"/>
          <p:cNvSpPr txBox="1"/>
          <p:nvPr/>
        </p:nvSpPr>
        <p:spPr>
          <a:xfrm>
            <a:off x="937895" y="1270635"/>
            <a:ext cx="1725144" cy="453453"/>
          </a:xfrm>
          <a:prstGeom prst="rect">
            <a:avLst/>
          </a:prstGeom>
          <a:noFill/>
        </p:spPr>
        <p:txBody>
          <a:bodyPr wrap="none" lIns="91436" tIns="45718" rIns="91436" bIns="45718" rtlCol="0">
            <a:spAutoFit/>
          </a:bodyPr>
          <a:lstStyle/>
          <a:p>
            <a:pPr>
              <a:lnSpc>
                <a:spcPct val="130000"/>
              </a:lnSpc>
            </a:pPr>
            <a:r>
              <a:rPr lang="en-US" altLang="zh-CN" sz="2000" dirty="0">
                <a:latin typeface="微软雅黑" panose="020B0503020204020204" charset="-122"/>
                <a:ea typeface="微软雅黑" panose="020B0503020204020204" charset="-122"/>
              </a:rPr>
              <a:t>3.3</a:t>
            </a:r>
            <a:r>
              <a:rPr lang="zh-CN" altLang="en-US" sz="2000" dirty="0">
                <a:latin typeface="微软雅黑" panose="020B0503020204020204" charset="-122"/>
                <a:ea typeface="微软雅黑" panose="020B0503020204020204" charset="-122"/>
              </a:rPr>
              <a:t>  实验数据</a:t>
            </a:r>
          </a:p>
        </p:txBody>
      </p:sp>
      <p:sp>
        <p:nvSpPr>
          <p:cNvPr id="23" name="文本框 22"/>
          <p:cNvSpPr txBox="1"/>
          <p:nvPr/>
        </p:nvSpPr>
        <p:spPr>
          <a:xfrm>
            <a:off x="872381" y="463352"/>
            <a:ext cx="2396113" cy="523220"/>
          </a:xfrm>
          <a:prstGeom prst="rect">
            <a:avLst/>
          </a:prstGeom>
          <a:noFill/>
        </p:spPr>
        <p:txBody>
          <a:bodyPr wrap="square" rtlCol="0">
            <a:spAutoFit/>
          </a:bodyPr>
          <a:lstStyle/>
          <a:p>
            <a:pPr algn="dist"/>
            <a:r>
              <a:rPr kumimoji="1" lang="zh-CN" altLang="en-US" sz="2800" dirty="0">
                <a:effectLst>
                  <a:outerShdw blurRad="38100" dist="19050" dir="2700000" algn="tl" rotWithShape="0">
                    <a:schemeClr val="dk1">
                      <a:alpha val="40000"/>
                    </a:schemeClr>
                  </a:outerShdw>
                </a:effectLst>
                <a:latin typeface="微软雅黑" panose="020B0503020204020204" charset="-122"/>
                <a:ea typeface="微软雅黑" panose="020B0503020204020204" charset="-122"/>
                <a:cs typeface="微软雅黑" panose="020B0503020204020204" charset="-122"/>
              </a:rPr>
              <a:t>四</a:t>
            </a:r>
            <a:r>
              <a:rPr kumimoji="1" lang="zh-CN" altLang="en-US" sz="2800" dirty="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cs typeface="微软雅黑" panose="020B0503020204020204" charset="-122"/>
              </a:rPr>
              <a:t>、实验结果</a:t>
            </a:r>
          </a:p>
        </p:txBody>
      </p:sp>
      <p:pic>
        <p:nvPicPr>
          <p:cNvPr id="2" name="图片 1" descr="20146665"/>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09270" y="1270635"/>
            <a:ext cx="410210" cy="410210"/>
          </a:xfrm>
          <a:prstGeom prst="rect">
            <a:avLst/>
          </a:prstGeom>
        </p:spPr>
      </p:pic>
      <p:pic>
        <p:nvPicPr>
          <p:cNvPr id="3" name="图片 2" descr="微信图片_20191111224408"/>
          <p:cNvPicPr>
            <a:picLocks noChangeAspect="1"/>
          </p:cNvPicPr>
          <p:nvPr/>
        </p:nvPicPr>
        <p:blipFill>
          <a:blip r:embed="rId5"/>
          <a:stretch>
            <a:fillRect/>
          </a:stretch>
        </p:blipFill>
        <p:spPr>
          <a:xfrm>
            <a:off x="7347585" y="-457200"/>
            <a:ext cx="4424680" cy="1881505"/>
          </a:xfrm>
          <a:prstGeom prst="rect">
            <a:avLst/>
          </a:prstGeom>
        </p:spPr>
      </p:pic>
      <p:sp>
        <p:nvSpPr>
          <p:cNvPr id="13" name="Rectangle 1">
            <a:extLst>
              <a:ext uri="{FF2B5EF4-FFF2-40B4-BE49-F238E27FC236}">
                <a16:creationId xmlns:a16="http://schemas.microsoft.com/office/drawing/2014/main" id="{29B23B2A-D1A2-D74B-06FF-01FEF3134551}"/>
              </a:ext>
            </a:extLst>
          </p:cNvPr>
          <p:cNvSpPr>
            <a:spLocks noChangeArrowheads="1"/>
          </p:cNvSpPr>
          <p:nvPr/>
        </p:nvSpPr>
        <p:spPr bwMode="auto">
          <a:xfrm>
            <a:off x="683194" y="5021432"/>
            <a:ext cx="10055895"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3175"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3175" algn="l" defTabSz="914400" rtl="0" eaLnBrk="0" fontAlgn="base" latinLnBrk="0" hangingPunct="0">
              <a:lnSpc>
                <a:spcPct val="100000"/>
              </a:lnSpc>
              <a:spcBef>
                <a:spcPct val="0"/>
              </a:spcBef>
              <a:spcAft>
                <a:spcPct val="0"/>
              </a:spcAft>
              <a:buClrTx/>
              <a:buSzTx/>
              <a:buFontTx/>
              <a:buNone/>
              <a:tabLst/>
            </a:pPr>
            <a:r>
              <a:rPr kumimoji="0" lang="zh-CN" altLang="en-US" sz="16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上面两张图表给出了影响力扩散系数和收敛时间，影响力扩散系数越大，说明找 到的种子集影响的范围越大，效果越好。而收敛时间则代表运行的效率，时间越短说明得出解的速度越快，效率越高。影响扩散系数大，收敛时间短则程序性能越好。因为每次运行所选取的每条边的系数不同，所以只能在每次运行结果之间比较。如</a:t>
            </a:r>
            <a:r>
              <a:rPr kumimoji="0" lang="en-GB" altLang="zh-CN" sz="1600" b="0" i="0" u="none" strike="noStrike" cap="none" normalizeH="0" baseline="0" dirty="0" err="1">
                <a:ln>
                  <a:noFill/>
                </a:ln>
                <a:solidFill>
                  <a:srgbClr val="000000"/>
                </a:solidFill>
                <a:effectLst/>
                <a:latin typeface="Times New Roman" panose="02020603050405020304" pitchFamily="18" charset="0"/>
                <a:cs typeface="Times New Roman" panose="02020603050405020304" pitchFamily="18" charset="0"/>
              </a:rPr>
              <a:t>facebook</a:t>
            </a:r>
            <a:r>
              <a:rPr kumimoji="0" lang="zh-CN" altLang="en-US" sz="16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结果，大部分情况下，</a:t>
            </a:r>
            <a:r>
              <a:rPr kumimoji="0" lang="en-GB" altLang="zh-CN" sz="16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ACO-PSO-IM</a:t>
            </a:r>
            <a:r>
              <a:rPr kumimoji="0" lang="zh-CN" altLang="en-US" sz="16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无论在求解速度和算法虽然大部分时间</a:t>
            </a:r>
            <a:r>
              <a:rPr kumimoji="0" lang="en-GB" altLang="zh-CN" sz="16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ACO-PSO-IM</a:t>
            </a:r>
            <a:r>
              <a:rPr kumimoji="0" lang="zh-CN" altLang="en-US" sz="16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算法的影响力扩展和收敛速度都优于</a:t>
            </a:r>
            <a:r>
              <a:rPr kumimoji="0" lang="en-GB" altLang="zh-CN" sz="16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ACO-IM</a:t>
            </a:r>
            <a:r>
              <a:rPr kumimoji="0" lang="zh-CN" altLang="en-US" sz="16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算法。但在最大影响力集合与启发值较大的集合重合度较高时（如解集</a:t>
            </a:r>
            <a:r>
              <a:rPr kumimoji="0" lang="en-GB" altLang="zh-CN" sz="16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k</a:t>
            </a:r>
            <a:r>
              <a:rPr kumimoji="0" lang="zh-CN" altLang="en-US" sz="16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较小，或者每条边的概率值相等），</a:t>
            </a:r>
            <a:r>
              <a:rPr kumimoji="0" lang="en-GB" altLang="zh-CN" sz="16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ACO-IM</a:t>
            </a:r>
            <a:r>
              <a:rPr kumimoji="0" lang="zh-CN" altLang="en-US" sz="16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算法有更好的表现。</a:t>
            </a:r>
            <a:endParaRPr kumimoji="0" lang="zh-CN"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
        <p:nvSpPr>
          <p:cNvPr id="17" name="Rectangle 1">
            <a:extLst>
              <a:ext uri="{FF2B5EF4-FFF2-40B4-BE49-F238E27FC236}">
                <a16:creationId xmlns:a16="http://schemas.microsoft.com/office/drawing/2014/main" id="{9724A357-3E9A-3729-0D9B-9DF027526CDE}"/>
              </a:ext>
            </a:extLst>
          </p:cNvPr>
          <p:cNvSpPr>
            <a:spLocks noChangeArrowheads="1"/>
          </p:cNvSpPr>
          <p:nvPr/>
        </p:nvSpPr>
        <p:spPr bwMode="auto">
          <a:xfrm>
            <a:off x="6526494" y="1721531"/>
            <a:ext cx="1180131" cy="5386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r>
              <a:rPr kumimoji="0" lang="en-US" altLang="zh-CN" sz="1100" b="1" i="0" u="none" strike="noStrike" cap="none" normalizeH="0" baseline="0" dirty="0">
                <a:ln>
                  <a:noFill/>
                </a:ln>
                <a:solidFill>
                  <a:srgbClr val="000000"/>
                </a:solidFill>
                <a:effectLst/>
                <a:latin typeface="Arial" panose="020B0604020202020204" pitchFamily="34" charset="0"/>
                <a:ea typeface="Times New Roman" panose="02020603050405020304" pitchFamily="18" charset="0"/>
                <a:cs typeface="宋体" panose="02010600030101010101" pitchFamily="2" charset="-122"/>
              </a:rPr>
              <a:t>Epinions1 </a:t>
            </a:r>
            <a:r>
              <a:rPr kumimoji="0" lang="zh-CN" altLang="en-US" sz="1100" b="0" i="0" u="none" strike="noStrike" cap="none" normalizeH="0" baseline="0" dirty="0">
                <a:ln>
                  <a:noFill/>
                </a:ln>
                <a:solidFill>
                  <a:srgbClr val="000000"/>
                </a:solidFill>
                <a:effectLst/>
                <a:latin typeface="Arial" panose="020B0604020202020204" pitchFamily="34" charset="0"/>
                <a:cs typeface="宋体" panose="02010600030101010101" pitchFamily="2" charset="-122"/>
              </a:rPr>
              <a:t>结果</a:t>
            </a:r>
            <a:endParaRPr kumimoji="0" lang="zh-CN" altLang="en-US" sz="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dirty="0">
              <a:ln>
                <a:noFill/>
              </a:ln>
              <a:solidFill>
                <a:schemeClr val="tx1"/>
              </a:solidFill>
              <a:effectLst/>
              <a:latin typeface="Arial" panose="020B0604020202020204" pitchFamily="34" charset="0"/>
            </a:endParaRPr>
          </a:p>
        </p:txBody>
      </p:sp>
      <p:sp>
        <p:nvSpPr>
          <p:cNvPr id="19" name="文本框 18">
            <a:extLst>
              <a:ext uri="{FF2B5EF4-FFF2-40B4-BE49-F238E27FC236}">
                <a16:creationId xmlns:a16="http://schemas.microsoft.com/office/drawing/2014/main" id="{48B9F209-5F76-DA6A-A5B7-9A633AD4DBF2}"/>
              </a:ext>
            </a:extLst>
          </p:cNvPr>
          <p:cNvSpPr txBox="1"/>
          <p:nvPr/>
        </p:nvSpPr>
        <p:spPr>
          <a:xfrm>
            <a:off x="683194" y="1741136"/>
            <a:ext cx="3356330" cy="261610"/>
          </a:xfrm>
          <a:prstGeom prst="rect">
            <a:avLst/>
          </a:prstGeom>
          <a:noFill/>
        </p:spPr>
        <p:txBody>
          <a:bodyPr wrap="square">
            <a:spAutoFit/>
          </a:bodyPr>
          <a:lstStyle/>
          <a:p>
            <a:pPr marL="0" marR="0" lvl="0" indent="3175" algn="l" defTabSz="914400" rtl="0" eaLnBrk="0" fontAlgn="base" latinLnBrk="0" hangingPunct="0">
              <a:lnSpc>
                <a:spcPct val="100000"/>
              </a:lnSpc>
              <a:spcBef>
                <a:spcPct val="0"/>
              </a:spcBef>
              <a:spcAft>
                <a:spcPct val="0"/>
              </a:spcAft>
              <a:buClrTx/>
              <a:buSzTx/>
              <a:buFontTx/>
              <a:buNone/>
              <a:tabLst/>
            </a:pPr>
            <a:r>
              <a:rPr kumimoji="0" lang="en-US" altLang="zh-CN" sz="1100" b="1" i="0" u="none" strike="noStrike" cap="none" normalizeH="0" baseline="0" dirty="0">
                <a:ln>
                  <a:noFill/>
                </a:ln>
                <a:solidFill>
                  <a:srgbClr val="000000"/>
                </a:solidFill>
                <a:effectLst/>
                <a:latin typeface="Arial" panose="020B0604020202020204" pitchFamily="34" charset="0"/>
                <a:ea typeface="Times New Roman" panose="02020603050405020304" pitchFamily="18" charset="0"/>
                <a:cs typeface="宋体" panose="02010600030101010101" pitchFamily="2" charset="-122"/>
              </a:rPr>
              <a:t>Facebook </a:t>
            </a:r>
            <a:r>
              <a:rPr kumimoji="0" lang="zh-CN" altLang="en-US" sz="1100" b="0" i="0" u="none" strike="noStrike" cap="none" normalizeH="0" baseline="0" dirty="0">
                <a:ln>
                  <a:noFill/>
                </a:ln>
                <a:solidFill>
                  <a:srgbClr val="000000"/>
                </a:solidFill>
                <a:effectLst/>
                <a:latin typeface="Arial" panose="020B0604020202020204" pitchFamily="34" charset="0"/>
                <a:cs typeface="宋体" panose="02010600030101010101" pitchFamily="2" charset="-122"/>
              </a:rPr>
              <a:t>结果</a:t>
            </a:r>
            <a:endParaRPr kumimoji="0" lang="zh-CN" altLang="en-US" sz="1100" b="0" i="0" u="none" strike="noStrike" cap="none" normalizeH="0" baseline="0" dirty="0">
              <a:ln>
                <a:noFill/>
              </a:ln>
              <a:solidFill>
                <a:schemeClr val="tx1"/>
              </a:solidFill>
              <a:effectLst/>
              <a:latin typeface="Arial" panose="020B0604020202020204" pitchFamily="34" charset="0"/>
            </a:endParaRPr>
          </a:p>
        </p:txBody>
      </p:sp>
      <p:graphicFrame>
        <p:nvGraphicFramePr>
          <p:cNvPr id="6" name="表格 5">
            <a:extLst>
              <a:ext uri="{FF2B5EF4-FFF2-40B4-BE49-F238E27FC236}">
                <a16:creationId xmlns:a16="http://schemas.microsoft.com/office/drawing/2014/main" id="{2EACAB03-7C9A-8015-A346-C012650A1B73}"/>
              </a:ext>
            </a:extLst>
          </p:cNvPr>
          <p:cNvGraphicFramePr>
            <a:graphicFrameLocks noGrp="1"/>
          </p:cNvGraphicFramePr>
          <p:nvPr>
            <p:extLst>
              <p:ext uri="{D42A27DB-BD31-4B8C-83A1-F6EECF244321}">
                <p14:modId xmlns:p14="http://schemas.microsoft.com/office/powerpoint/2010/main" val="1778042528"/>
              </p:ext>
            </p:extLst>
          </p:nvPr>
        </p:nvGraphicFramePr>
        <p:xfrm>
          <a:off x="636248" y="2051813"/>
          <a:ext cx="4999239" cy="2743200"/>
        </p:xfrm>
        <a:graphic>
          <a:graphicData uri="http://schemas.openxmlformats.org/drawingml/2006/table">
            <a:tbl>
              <a:tblPr firstRow="1" bandRow="1">
                <a:tableStyleId>{5C22544A-7EE6-4342-B048-85BDC9FD1C3A}</a:tableStyleId>
              </a:tblPr>
              <a:tblGrid>
                <a:gridCol w="566388">
                  <a:extLst>
                    <a:ext uri="{9D8B030D-6E8A-4147-A177-3AD203B41FA5}">
                      <a16:colId xmlns:a16="http://schemas.microsoft.com/office/drawing/2014/main" val="3618880886"/>
                    </a:ext>
                  </a:extLst>
                </a:gridCol>
                <a:gridCol w="1331843">
                  <a:extLst>
                    <a:ext uri="{9D8B030D-6E8A-4147-A177-3AD203B41FA5}">
                      <a16:colId xmlns:a16="http://schemas.microsoft.com/office/drawing/2014/main" val="1559277473"/>
                    </a:ext>
                  </a:extLst>
                </a:gridCol>
                <a:gridCol w="1490870">
                  <a:extLst>
                    <a:ext uri="{9D8B030D-6E8A-4147-A177-3AD203B41FA5}">
                      <a16:colId xmlns:a16="http://schemas.microsoft.com/office/drawing/2014/main" val="3529598039"/>
                    </a:ext>
                  </a:extLst>
                </a:gridCol>
                <a:gridCol w="1610138">
                  <a:extLst>
                    <a:ext uri="{9D8B030D-6E8A-4147-A177-3AD203B41FA5}">
                      <a16:colId xmlns:a16="http://schemas.microsoft.com/office/drawing/2014/main" val="807273780"/>
                    </a:ext>
                  </a:extLst>
                </a:gridCol>
              </a:tblGrid>
              <a:tr h="260944">
                <a:tc>
                  <a:txBody>
                    <a:bodyPr/>
                    <a:lstStyle/>
                    <a:p>
                      <a:r>
                        <a:rPr lang="en-US" altLang="zh-CN" sz="1400" dirty="0"/>
                        <a:t>k</a:t>
                      </a:r>
                      <a:endParaRPr lang="zh-CN" altLang="en-US" sz="1400" dirty="0"/>
                    </a:p>
                  </a:txBody>
                  <a:tcPr/>
                </a:tc>
                <a:tc>
                  <a:txBody>
                    <a:bodyPr/>
                    <a:lstStyle/>
                    <a:p>
                      <a:r>
                        <a:rPr lang="zh-CN" altLang="en-US" sz="1400" dirty="0"/>
                        <a:t>算法类型</a:t>
                      </a:r>
                    </a:p>
                  </a:txBody>
                  <a:tcPr/>
                </a:tc>
                <a:tc>
                  <a:txBody>
                    <a:bodyPr/>
                    <a:lstStyle/>
                    <a:p>
                      <a:r>
                        <a:rPr lang="zh-CN" altLang="en-US" sz="1400" dirty="0"/>
                        <a:t>影响力细数扩散</a:t>
                      </a:r>
                    </a:p>
                  </a:txBody>
                  <a:tcPr/>
                </a:tc>
                <a:tc>
                  <a:txBody>
                    <a:bodyPr/>
                    <a:lstStyle/>
                    <a:p>
                      <a:r>
                        <a:rPr lang="zh-CN" altLang="en-US" sz="1400" dirty="0"/>
                        <a:t>收敛时间</a:t>
                      </a:r>
                      <a:r>
                        <a:rPr lang="en-US" altLang="zh-CN" sz="1400" dirty="0"/>
                        <a:t>(seconds)</a:t>
                      </a:r>
                      <a:endParaRPr lang="zh-CN" altLang="en-US" sz="1400" dirty="0"/>
                    </a:p>
                  </a:txBody>
                  <a:tcPr/>
                </a:tc>
                <a:extLst>
                  <a:ext uri="{0D108BD9-81ED-4DB2-BD59-A6C34878D82A}">
                    <a16:rowId xmlns:a16="http://schemas.microsoft.com/office/drawing/2014/main" val="977416008"/>
                  </a:ext>
                </a:extLst>
              </a:tr>
              <a:tr h="260944">
                <a:tc>
                  <a:txBody>
                    <a:bodyPr/>
                    <a:lstStyle/>
                    <a:p>
                      <a:r>
                        <a:rPr lang="en-US" altLang="zh-CN" sz="1400" dirty="0"/>
                        <a:t>5</a:t>
                      </a:r>
                      <a:endParaRPr lang="zh-CN" altLang="en-US" sz="1400" dirty="0"/>
                    </a:p>
                  </a:txBody>
                  <a:tcPr/>
                </a:tc>
                <a:tc>
                  <a:txBody>
                    <a:bodyPr/>
                    <a:lstStyle/>
                    <a:p>
                      <a:r>
                        <a:rPr lang="en-US" altLang="zh-CN" sz="1400" spc="25" dirty="0">
                          <a:effectLst/>
                        </a:rPr>
                        <a:t>ACO-IM</a:t>
                      </a:r>
                      <a:endParaRPr lang="zh-CN" altLang="en-US" sz="1400" dirty="0"/>
                    </a:p>
                  </a:txBody>
                  <a:tcPr/>
                </a:tc>
                <a:tc>
                  <a:txBody>
                    <a:bodyPr/>
                    <a:lstStyle/>
                    <a:p>
                      <a:r>
                        <a:rPr lang="en-US" altLang="zh-CN" sz="1400" spc="10" dirty="0">
                          <a:effectLst/>
                        </a:rPr>
                        <a:t>893</a:t>
                      </a:r>
                      <a:endParaRPr lang="zh-CN" altLang="en-US" sz="1400" dirty="0"/>
                    </a:p>
                  </a:txBody>
                  <a:tcPr/>
                </a:tc>
                <a:tc>
                  <a:txBody>
                    <a:bodyPr/>
                    <a:lstStyle/>
                    <a:p>
                      <a:r>
                        <a:rPr lang="en-US" altLang="zh-CN" sz="1400" spc="5" dirty="0">
                          <a:effectLst/>
                        </a:rPr>
                        <a:t>0.6</a:t>
                      </a:r>
                      <a:endParaRPr lang="zh-CN" altLang="en-US" sz="1400" dirty="0"/>
                    </a:p>
                  </a:txBody>
                  <a:tcPr/>
                </a:tc>
                <a:extLst>
                  <a:ext uri="{0D108BD9-81ED-4DB2-BD59-A6C34878D82A}">
                    <a16:rowId xmlns:a16="http://schemas.microsoft.com/office/drawing/2014/main" val="1909280744"/>
                  </a:ext>
                </a:extLst>
              </a:tr>
              <a:tr h="260944">
                <a:tc>
                  <a:txBody>
                    <a:bodyPr/>
                    <a:lstStyle/>
                    <a:p>
                      <a:endParaRPr lang="zh-CN" altLang="en-US" sz="1400"/>
                    </a:p>
                  </a:txBody>
                  <a:tcPr/>
                </a:tc>
                <a:tc>
                  <a:txBody>
                    <a:bodyPr/>
                    <a:lstStyle/>
                    <a:p>
                      <a:r>
                        <a:rPr lang="en-US" altLang="zh-CN" sz="1400" spc="25" dirty="0">
                          <a:effectLst/>
                        </a:rPr>
                        <a:t>ACO-PSO-IM</a:t>
                      </a:r>
                      <a:endParaRPr lang="zh-CN" altLang="en-US" sz="1400" dirty="0"/>
                    </a:p>
                  </a:txBody>
                  <a:tcPr/>
                </a:tc>
                <a:tc>
                  <a:txBody>
                    <a:bodyPr/>
                    <a:lstStyle/>
                    <a:p>
                      <a:r>
                        <a:rPr lang="en-US" altLang="zh-CN" sz="1400" spc="10" dirty="0">
                          <a:effectLst/>
                        </a:rPr>
                        <a:t>810</a:t>
                      </a:r>
                      <a:endParaRPr lang="zh-CN" altLang="en-US" sz="1400" dirty="0"/>
                    </a:p>
                  </a:txBody>
                  <a:tcPr/>
                </a:tc>
                <a:tc>
                  <a:txBody>
                    <a:bodyPr/>
                    <a:lstStyle/>
                    <a:p>
                      <a:r>
                        <a:rPr lang="en-US" altLang="zh-CN" sz="1400" spc="10" dirty="0">
                          <a:effectLst/>
                        </a:rPr>
                        <a:t>1.3</a:t>
                      </a:r>
                      <a:endParaRPr lang="zh-CN" altLang="en-US" sz="1400" dirty="0"/>
                    </a:p>
                  </a:txBody>
                  <a:tcPr/>
                </a:tc>
                <a:extLst>
                  <a:ext uri="{0D108BD9-81ED-4DB2-BD59-A6C34878D82A}">
                    <a16:rowId xmlns:a16="http://schemas.microsoft.com/office/drawing/2014/main" val="2392710269"/>
                  </a:ext>
                </a:extLst>
              </a:tr>
              <a:tr h="260944">
                <a:tc>
                  <a:txBody>
                    <a:bodyPr/>
                    <a:lstStyle/>
                    <a:p>
                      <a:r>
                        <a:rPr lang="en-US" altLang="zh-CN" sz="1400" dirty="0"/>
                        <a:t>10</a:t>
                      </a:r>
                      <a:endParaRPr lang="zh-CN" altLang="en-US" sz="1400" dirty="0"/>
                    </a:p>
                  </a:txBody>
                  <a:tcPr/>
                </a:tc>
                <a:tc>
                  <a:txBody>
                    <a:bodyPr/>
                    <a:lstStyle/>
                    <a:p>
                      <a:r>
                        <a:rPr lang="en-US" altLang="zh-CN" sz="1400" spc="25" dirty="0">
                          <a:effectLst/>
                        </a:rPr>
                        <a:t>ACO-IM</a:t>
                      </a:r>
                      <a:endParaRPr lang="zh-CN" altLang="en-US" sz="1400" dirty="0"/>
                    </a:p>
                  </a:txBody>
                  <a:tcPr/>
                </a:tc>
                <a:tc>
                  <a:txBody>
                    <a:bodyPr/>
                    <a:lstStyle/>
                    <a:p>
                      <a:r>
                        <a:rPr lang="en-US" altLang="zh-CN" sz="1400" spc="10" dirty="0">
                          <a:effectLst/>
                        </a:rPr>
                        <a:t>3549</a:t>
                      </a:r>
                      <a:endParaRPr lang="zh-CN" altLang="en-US" sz="1400" dirty="0"/>
                    </a:p>
                  </a:txBody>
                  <a:tcPr/>
                </a:tc>
                <a:tc>
                  <a:txBody>
                    <a:bodyPr/>
                    <a:lstStyle/>
                    <a:p>
                      <a:r>
                        <a:rPr lang="en-US" altLang="zh-CN" sz="1400" spc="15" dirty="0">
                          <a:effectLst/>
                        </a:rPr>
                        <a:t>35.3</a:t>
                      </a:r>
                      <a:endParaRPr lang="zh-CN" altLang="en-US" sz="1400" dirty="0"/>
                    </a:p>
                  </a:txBody>
                  <a:tcPr/>
                </a:tc>
                <a:extLst>
                  <a:ext uri="{0D108BD9-81ED-4DB2-BD59-A6C34878D82A}">
                    <a16:rowId xmlns:a16="http://schemas.microsoft.com/office/drawing/2014/main" val="2465629864"/>
                  </a:ext>
                </a:extLst>
              </a:tr>
              <a:tr h="260944">
                <a:tc>
                  <a:txBody>
                    <a:bodyPr/>
                    <a:lstStyle/>
                    <a:p>
                      <a:endParaRPr lang="zh-CN" altLang="en-US" sz="1400"/>
                    </a:p>
                  </a:txBody>
                  <a:tcPr/>
                </a:tc>
                <a:tc>
                  <a:txBody>
                    <a:bodyPr/>
                    <a:lstStyle/>
                    <a:p>
                      <a:r>
                        <a:rPr lang="en-US" altLang="zh-CN" sz="1400" spc="25" dirty="0">
                          <a:effectLst/>
                        </a:rPr>
                        <a:t>ACO-PSO-IM</a:t>
                      </a:r>
                      <a:endParaRPr lang="zh-CN" altLang="en-US" sz="1400" dirty="0"/>
                    </a:p>
                  </a:txBody>
                  <a:tcPr/>
                </a:tc>
                <a:tc>
                  <a:txBody>
                    <a:bodyPr/>
                    <a:lstStyle/>
                    <a:p>
                      <a:r>
                        <a:rPr lang="en-US" altLang="zh-CN" sz="1400" spc="10" dirty="0">
                          <a:effectLst/>
                        </a:rPr>
                        <a:t>3698</a:t>
                      </a:r>
                      <a:endParaRPr lang="zh-CN" altLang="en-US" sz="1400" dirty="0"/>
                    </a:p>
                  </a:txBody>
                  <a:tcPr/>
                </a:tc>
                <a:tc>
                  <a:txBody>
                    <a:bodyPr/>
                    <a:lstStyle/>
                    <a:p>
                      <a:r>
                        <a:rPr lang="en-US" altLang="zh-CN" sz="1400" spc="10" dirty="0">
                          <a:effectLst/>
                        </a:rPr>
                        <a:t>15.7</a:t>
                      </a:r>
                      <a:endParaRPr lang="zh-CN" altLang="en-US" sz="1400" dirty="0"/>
                    </a:p>
                  </a:txBody>
                  <a:tcPr/>
                </a:tc>
                <a:extLst>
                  <a:ext uri="{0D108BD9-81ED-4DB2-BD59-A6C34878D82A}">
                    <a16:rowId xmlns:a16="http://schemas.microsoft.com/office/drawing/2014/main" val="3980164467"/>
                  </a:ext>
                </a:extLst>
              </a:tr>
              <a:tr h="260944">
                <a:tc>
                  <a:txBody>
                    <a:bodyPr/>
                    <a:lstStyle/>
                    <a:p>
                      <a:r>
                        <a:rPr lang="en-US" altLang="zh-CN" sz="1400" dirty="0"/>
                        <a:t>20</a:t>
                      </a:r>
                      <a:endParaRPr lang="zh-CN" altLang="en-US" sz="1400" dirty="0"/>
                    </a:p>
                  </a:txBody>
                  <a:tcPr/>
                </a:tc>
                <a:tc>
                  <a:txBody>
                    <a:bodyPr/>
                    <a:lstStyle/>
                    <a:p>
                      <a:r>
                        <a:rPr lang="en-US" altLang="zh-CN" sz="1400" spc="25" dirty="0">
                          <a:effectLst/>
                        </a:rPr>
                        <a:t>ACO-IM</a:t>
                      </a:r>
                      <a:endParaRPr lang="zh-CN" altLang="en-US" sz="1400" dirty="0"/>
                    </a:p>
                  </a:txBody>
                  <a:tcPr/>
                </a:tc>
                <a:tc>
                  <a:txBody>
                    <a:bodyPr/>
                    <a:lstStyle/>
                    <a:p>
                      <a:r>
                        <a:rPr lang="en-US" altLang="zh-CN" sz="1400" spc="10" dirty="0">
                          <a:effectLst/>
                        </a:rPr>
                        <a:t>1863</a:t>
                      </a:r>
                      <a:endParaRPr lang="zh-CN" altLang="en-US" sz="1400" dirty="0"/>
                    </a:p>
                  </a:txBody>
                  <a:tcPr/>
                </a:tc>
                <a:tc>
                  <a:txBody>
                    <a:bodyPr/>
                    <a:lstStyle/>
                    <a:p>
                      <a:r>
                        <a:rPr lang="en-US" altLang="zh-CN" sz="1400" spc="-10" dirty="0">
                          <a:effectLst/>
                        </a:rPr>
                        <a:t>160.9</a:t>
                      </a:r>
                      <a:endParaRPr lang="zh-CN" altLang="en-US" sz="1400" dirty="0"/>
                    </a:p>
                  </a:txBody>
                  <a:tcPr/>
                </a:tc>
                <a:extLst>
                  <a:ext uri="{0D108BD9-81ED-4DB2-BD59-A6C34878D82A}">
                    <a16:rowId xmlns:a16="http://schemas.microsoft.com/office/drawing/2014/main" val="3019720901"/>
                  </a:ext>
                </a:extLst>
              </a:tr>
              <a:tr h="260944">
                <a:tc>
                  <a:txBody>
                    <a:bodyPr/>
                    <a:lstStyle/>
                    <a:p>
                      <a:endParaRPr lang="zh-CN" altLang="en-US" sz="1400"/>
                    </a:p>
                  </a:txBody>
                  <a:tcPr/>
                </a:tc>
                <a:tc>
                  <a:txBody>
                    <a:bodyPr/>
                    <a:lstStyle/>
                    <a:p>
                      <a:r>
                        <a:rPr lang="en-US" altLang="zh-CN" sz="1400" spc="25" dirty="0">
                          <a:effectLst/>
                        </a:rPr>
                        <a:t>ACO-PSO-IM</a:t>
                      </a:r>
                      <a:endParaRPr lang="zh-CN" altLang="en-US" sz="1400" dirty="0"/>
                    </a:p>
                  </a:txBody>
                  <a:tcPr/>
                </a:tc>
                <a:tc>
                  <a:txBody>
                    <a:bodyPr/>
                    <a:lstStyle/>
                    <a:p>
                      <a:r>
                        <a:rPr lang="en-US" altLang="zh-CN" sz="1400" spc="10" dirty="0">
                          <a:effectLst/>
                        </a:rPr>
                        <a:t>1897</a:t>
                      </a:r>
                      <a:endParaRPr lang="zh-CN" altLang="en-US" sz="1400" dirty="0"/>
                    </a:p>
                  </a:txBody>
                  <a:tcPr/>
                </a:tc>
                <a:tc>
                  <a:txBody>
                    <a:bodyPr/>
                    <a:lstStyle/>
                    <a:p>
                      <a:r>
                        <a:rPr lang="en-US" altLang="zh-CN" sz="1400" spc="-10" dirty="0">
                          <a:effectLst/>
                        </a:rPr>
                        <a:t>55.5</a:t>
                      </a:r>
                      <a:endParaRPr lang="zh-CN" altLang="en-US" sz="1400" dirty="0"/>
                    </a:p>
                  </a:txBody>
                  <a:tcPr/>
                </a:tc>
                <a:extLst>
                  <a:ext uri="{0D108BD9-81ED-4DB2-BD59-A6C34878D82A}">
                    <a16:rowId xmlns:a16="http://schemas.microsoft.com/office/drawing/2014/main" val="4155609968"/>
                  </a:ext>
                </a:extLst>
              </a:tr>
              <a:tr h="260944">
                <a:tc>
                  <a:txBody>
                    <a:bodyPr/>
                    <a:lstStyle/>
                    <a:p>
                      <a:r>
                        <a:rPr lang="en-US" altLang="zh-CN" sz="1400" dirty="0"/>
                        <a:t>30</a:t>
                      </a:r>
                      <a:endParaRPr lang="zh-CN" altLang="en-US" sz="1400" dirty="0"/>
                    </a:p>
                  </a:txBody>
                  <a:tcPr/>
                </a:tc>
                <a:tc>
                  <a:txBody>
                    <a:bodyPr/>
                    <a:lstStyle/>
                    <a:p>
                      <a:r>
                        <a:rPr lang="en-US" altLang="zh-CN" sz="1400" spc="25" dirty="0">
                          <a:effectLst/>
                        </a:rPr>
                        <a:t>ACO-IM</a:t>
                      </a:r>
                      <a:endParaRPr lang="zh-CN" altLang="en-US" sz="1400" dirty="0"/>
                    </a:p>
                  </a:txBody>
                  <a:tcPr/>
                </a:tc>
                <a:tc>
                  <a:txBody>
                    <a:bodyPr/>
                    <a:lstStyle/>
                    <a:p>
                      <a:r>
                        <a:rPr lang="en-US" altLang="zh-CN" sz="1400" spc="10" dirty="0">
                          <a:effectLst/>
                        </a:rPr>
                        <a:t>3308</a:t>
                      </a:r>
                      <a:endParaRPr lang="zh-CN" altLang="en-US" sz="1400" dirty="0"/>
                    </a:p>
                  </a:txBody>
                  <a:tcPr/>
                </a:tc>
                <a:tc>
                  <a:txBody>
                    <a:bodyPr/>
                    <a:lstStyle/>
                    <a:p>
                      <a:r>
                        <a:rPr lang="en-US" altLang="zh-CN" sz="1400" spc="5" dirty="0">
                          <a:effectLst/>
                        </a:rPr>
                        <a:t>153.7</a:t>
                      </a:r>
                      <a:endParaRPr lang="zh-CN" altLang="en-US" sz="1400" dirty="0"/>
                    </a:p>
                  </a:txBody>
                  <a:tcPr/>
                </a:tc>
                <a:extLst>
                  <a:ext uri="{0D108BD9-81ED-4DB2-BD59-A6C34878D82A}">
                    <a16:rowId xmlns:a16="http://schemas.microsoft.com/office/drawing/2014/main" val="235235447"/>
                  </a:ext>
                </a:extLst>
              </a:tr>
              <a:tr h="260944">
                <a:tc>
                  <a:txBody>
                    <a:bodyPr/>
                    <a:lstStyle/>
                    <a:p>
                      <a:endParaRPr lang="zh-CN" altLang="en-US" sz="1400"/>
                    </a:p>
                  </a:txBody>
                  <a:tcPr/>
                </a:tc>
                <a:tc>
                  <a:txBody>
                    <a:bodyPr/>
                    <a:lstStyle/>
                    <a:p>
                      <a:r>
                        <a:rPr lang="en-US" altLang="zh-CN" sz="1400" spc="25" dirty="0">
                          <a:effectLst/>
                        </a:rPr>
                        <a:t>ACO-PSO-IM</a:t>
                      </a:r>
                      <a:endParaRPr lang="zh-CN" alt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400" spc="10" dirty="0">
                          <a:effectLst/>
                        </a:rPr>
                        <a:t>3318</a:t>
                      </a:r>
                      <a:endParaRPr lang="zh-CN" altLang="zh-CN" sz="1400" dirty="0">
                        <a:solidFill>
                          <a:srgbClr val="000000"/>
                        </a:solidFill>
                        <a:effectLst/>
                        <a:latin typeface="Times New Roman" panose="02020603050405020304" pitchFamily="18" charset="0"/>
                        <a:ea typeface="Times New Roman" panose="02020603050405020304" pitchFamily="18" charset="0"/>
                      </a:endParaRPr>
                    </a:p>
                  </a:txBody>
                  <a:tcPr/>
                </a:tc>
                <a:tc>
                  <a:txBody>
                    <a:bodyPr/>
                    <a:lstStyle/>
                    <a:p>
                      <a:r>
                        <a:rPr lang="en-US" altLang="zh-CN" sz="1400" spc="5" dirty="0">
                          <a:effectLst/>
                        </a:rPr>
                        <a:t>116.5</a:t>
                      </a:r>
                      <a:endParaRPr lang="zh-CN" altLang="en-US" sz="1400" dirty="0"/>
                    </a:p>
                  </a:txBody>
                  <a:tcPr/>
                </a:tc>
                <a:extLst>
                  <a:ext uri="{0D108BD9-81ED-4DB2-BD59-A6C34878D82A}">
                    <a16:rowId xmlns:a16="http://schemas.microsoft.com/office/drawing/2014/main" val="3488562040"/>
                  </a:ext>
                </a:extLst>
              </a:tr>
            </a:tbl>
          </a:graphicData>
        </a:graphic>
      </p:graphicFrame>
      <p:graphicFrame>
        <p:nvGraphicFramePr>
          <p:cNvPr id="18" name="表格 17">
            <a:extLst>
              <a:ext uri="{FF2B5EF4-FFF2-40B4-BE49-F238E27FC236}">
                <a16:creationId xmlns:a16="http://schemas.microsoft.com/office/drawing/2014/main" id="{49F37B43-EC76-5C0F-B5A9-717B847D3466}"/>
              </a:ext>
            </a:extLst>
          </p:cNvPr>
          <p:cNvGraphicFramePr>
            <a:graphicFrameLocks noGrp="1"/>
          </p:cNvGraphicFramePr>
          <p:nvPr>
            <p:extLst>
              <p:ext uri="{D42A27DB-BD31-4B8C-83A1-F6EECF244321}">
                <p14:modId xmlns:p14="http://schemas.microsoft.com/office/powerpoint/2010/main" val="3197098573"/>
              </p:ext>
            </p:extLst>
          </p:nvPr>
        </p:nvGraphicFramePr>
        <p:xfrm>
          <a:off x="6311988" y="2046226"/>
          <a:ext cx="4999239" cy="2133600"/>
        </p:xfrm>
        <a:graphic>
          <a:graphicData uri="http://schemas.openxmlformats.org/drawingml/2006/table">
            <a:tbl>
              <a:tblPr firstRow="1" bandRow="1">
                <a:tableStyleId>{5C22544A-7EE6-4342-B048-85BDC9FD1C3A}</a:tableStyleId>
              </a:tblPr>
              <a:tblGrid>
                <a:gridCol w="566388">
                  <a:extLst>
                    <a:ext uri="{9D8B030D-6E8A-4147-A177-3AD203B41FA5}">
                      <a16:colId xmlns:a16="http://schemas.microsoft.com/office/drawing/2014/main" val="3618880886"/>
                    </a:ext>
                  </a:extLst>
                </a:gridCol>
                <a:gridCol w="1331843">
                  <a:extLst>
                    <a:ext uri="{9D8B030D-6E8A-4147-A177-3AD203B41FA5}">
                      <a16:colId xmlns:a16="http://schemas.microsoft.com/office/drawing/2014/main" val="1559277473"/>
                    </a:ext>
                  </a:extLst>
                </a:gridCol>
                <a:gridCol w="1490870">
                  <a:extLst>
                    <a:ext uri="{9D8B030D-6E8A-4147-A177-3AD203B41FA5}">
                      <a16:colId xmlns:a16="http://schemas.microsoft.com/office/drawing/2014/main" val="3529598039"/>
                    </a:ext>
                  </a:extLst>
                </a:gridCol>
                <a:gridCol w="1610138">
                  <a:extLst>
                    <a:ext uri="{9D8B030D-6E8A-4147-A177-3AD203B41FA5}">
                      <a16:colId xmlns:a16="http://schemas.microsoft.com/office/drawing/2014/main" val="807273780"/>
                    </a:ext>
                  </a:extLst>
                </a:gridCol>
              </a:tblGrid>
              <a:tr h="260944">
                <a:tc>
                  <a:txBody>
                    <a:bodyPr/>
                    <a:lstStyle/>
                    <a:p>
                      <a:r>
                        <a:rPr lang="en-US" altLang="zh-CN" sz="1400" dirty="0"/>
                        <a:t>k</a:t>
                      </a:r>
                      <a:endParaRPr lang="zh-CN" altLang="en-US" sz="1400" dirty="0"/>
                    </a:p>
                  </a:txBody>
                  <a:tcPr/>
                </a:tc>
                <a:tc>
                  <a:txBody>
                    <a:bodyPr/>
                    <a:lstStyle/>
                    <a:p>
                      <a:r>
                        <a:rPr lang="zh-CN" altLang="en-US" sz="1400" dirty="0"/>
                        <a:t>算法类型</a:t>
                      </a:r>
                    </a:p>
                  </a:txBody>
                  <a:tcPr/>
                </a:tc>
                <a:tc>
                  <a:txBody>
                    <a:bodyPr/>
                    <a:lstStyle/>
                    <a:p>
                      <a:r>
                        <a:rPr lang="zh-CN" altLang="en-US" sz="1400" dirty="0"/>
                        <a:t>影响力细数扩散</a:t>
                      </a:r>
                    </a:p>
                  </a:txBody>
                  <a:tcPr/>
                </a:tc>
                <a:tc>
                  <a:txBody>
                    <a:bodyPr/>
                    <a:lstStyle/>
                    <a:p>
                      <a:r>
                        <a:rPr lang="zh-CN" altLang="en-US" sz="1400" dirty="0"/>
                        <a:t>收敛时间</a:t>
                      </a:r>
                      <a:r>
                        <a:rPr lang="en-US" altLang="zh-CN" sz="1400" dirty="0"/>
                        <a:t>(seconds)</a:t>
                      </a:r>
                      <a:endParaRPr lang="zh-CN" altLang="en-US" sz="1400" dirty="0"/>
                    </a:p>
                  </a:txBody>
                  <a:tcPr/>
                </a:tc>
                <a:extLst>
                  <a:ext uri="{0D108BD9-81ED-4DB2-BD59-A6C34878D82A}">
                    <a16:rowId xmlns:a16="http://schemas.microsoft.com/office/drawing/2014/main" val="977416008"/>
                  </a:ext>
                </a:extLst>
              </a:tr>
              <a:tr h="260944">
                <a:tc>
                  <a:txBody>
                    <a:bodyPr/>
                    <a:lstStyle/>
                    <a:p>
                      <a:r>
                        <a:rPr lang="en-US" altLang="zh-CN" sz="1400" dirty="0"/>
                        <a:t>5</a:t>
                      </a:r>
                      <a:endParaRPr lang="zh-CN" altLang="en-US" sz="1400" dirty="0"/>
                    </a:p>
                  </a:txBody>
                  <a:tcPr/>
                </a:tc>
                <a:tc>
                  <a:txBody>
                    <a:bodyPr/>
                    <a:lstStyle/>
                    <a:p>
                      <a:r>
                        <a:rPr lang="en-US" altLang="zh-CN" sz="1400" spc="25" dirty="0">
                          <a:effectLst/>
                        </a:rPr>
                        <a:t>ACO-IM</a:t>
                      </a:r>
                      <a:endParaRPr lang="zh-CN" altLang="en-US" sz="1400" dirty="0"/>
                    </a:p>
                  </a:txBody>
                  <a:tcPr/>
                </a:tc>
                <a:tc>
                  <a:txBody>
                    <a:bodyPr/>
                    <a:lstStyle/>
                    <a:p>
                      <a:r>
                        <a:rPr lang="en-US" altLang="zh-CN" sz="1400" dirty="0">
                          <a:effectLst/>
                        </a:rPr>
                        <a:t>10673</a:t>
                      </a:r>
                      <a:endParaRPr lang="zh-CN" altLang="en-US" sz="1400" dirty="0"/>
                    </a:p>
                  </a:txBody>
                  <a:tcPr/>
                </a:tc>
                <a:tc>
                  <a:txBody>
                    <a:bodyPr/>
                    <a:lstStyle/>
                    <a:p>
                      <a:r>
                        <a:rPr lang="en-US" altLang="zh-CN" sz="1400" spc="5" dirty="0">
                          <a:effectLst/>
                        </a:rPr>
                        <a:t>27.8</a:t>
                      </a:r>
                      <a:endParaRPr lang="zh-CN" altLang="en-US" sz="1400" dirty="0"/>
                    </a:p>
                  </a:txBody>
                  <a:tcPr/>
                </a:tc>
                <a:extLst>
                  <a:ext uri="{0D108BD9-81ED-4DB2-BD59-A6C34878D82A}">
                    <a16:rowId xmlns:a16="http://schemas.microsoft.com/office/drawing/2014/main" val="1909280744"/>
                  </a:ext>
                </a:extLst>
              </a:tr>
              <a:tr h="260944">
                <a:tc>
                  <a:txBody>
                    <a:bodyPr/>
                    <a:lstStyle/>
                    <a:p>
                      <a:endParaRPr lang="zh-CN" altLang="en-US" sz="1400"/>
                    </a:p>
                  </a:txBody>
                  <a:tcPr/>
                </a:tc>
                <a:tc>
                  <a:txBody>
                    <a:bodyPr/>
                    <a:lstStyle/>
                    <a:p>
                      <a:r>
                        <a:rPr lang="en-US" altLang="zh-CN" sz="1400" spc="25" dirty="0">
                          <a:effectLst/>
                        </a:rPr>
                        <a:t>ACO-PSO-IM</a:t>
                      </a:r>
                      <a:endParaRPr lang="zh-CN" altLang="en-US" sz="1400" dirty="0"/>
                    </a:p>
                  </a:txBody>
                  <a:tcPr/>
                </a:tc>
                <a:tc>
                  <a:txBody>
                    <a:bodyPr/>
                    <a:lstStyle/>
                    <a:p>
                      <a:r>
                        <a:rPr lang="en-US" altLang="zh-CN" sz="1400" spc="-10" dirty="0">
                          <a:effectLst/>
                        </a:rPr>
                        <a:t>10720</a:t>
                      </a:r>
                      <a:endParaRPr lang="zh-CN" altLang="en-US" sz="1400" dirty="0"/>
                    </a:p>
                  </a:txBody>
                  <a:tcPr/>
                </a:tc>
                <a:tc>
                  <a:txBody>
                    <a:bodyPr/>
                    <a:lstStyle/>
                    <a:p>
                      <a:r>
                        <a:rPr lang="en-US" altLang="zh-CN" sz="1400" spc="-5" dirty="0">
                          <a:effectLst/>
                        </a:rPr>
                        <a:t>185.3</a:t>
                      </a:r>
                      <a:endParaRPr lang="zh-CN" altLang="en-US" sz="1400" dirty="0"/>
                    </a:p>
                  </a:txBody>
                  <a:tcPr/>
                </a:tc>
                <a:extLst>
                  <a:ext uri="{0D108BD9-81ED-4DB2-BD59-A6C34878D82A}">
                    <a16:rowId xmlns:a16="http://schemas.microsoft.com/office/drawing/2014/main" val="2392710269"/>
                  </a:ext>
                </a:extLst>
              </a:tr>
              <a:tr h="260944">
                <a:tc>
                  <a:txBody>
                    <a:bodyPr/>
                    <a:lstStyle/>
                    <a:p>
                      <a:r>
                        <a:rPr lang="en-US" altLang="zh-CN" sz="1400" dirty="0"/>
                        <a:t>10</a:t>
                      </a:r>
                      <a:endParaRPr lang="zh-CN" altLang="en-US" sz="1400" dirty="0"/>
                    </a:p>
                  </a:txBody>
                  <a:tcPr/>
                </a:tc>
                <a:tc>
                  <a:txBody>
                    <a:bodyPr/>
                    <a:lstStyle/>
                    <a:p>
                      <a:r>
                        <a:rPr lang="en-US" altLang="zh-CN" sz="1400" spc="25" dirty="0">
                          <a:effectLst/>
                        </a:rPr>
                        <a:t>ACO-IM</a:t>
                      </a:r>
                      <a:endParaRPr lang="zh-CN" altLang="en-US" sz="1400" dirty="0"/>
                    </a:p>
                  </a:txBody>
                  <a:tcPr/>
                </a:tc>
                <a:tc>
                  <a:txBody>
                    <a:bodyPr/>
                    <a:lstStyle/>
                    <a:p>
                      <a:r>
                        <a:rPr lang="en-US" altLang="zh-CN" sz="1400" spc="-10" dirty="0">
                          <a:effectLst/>
                        </a:rPr>
                        <a:t>10684</a:t>
                      </a:r>
                      <a:endParaRPr lang="zh-CN" altLang="en-US" sz="1400" dirty="0"/>
                    </a:p>
                  </a:txBody>
                  <a:tcPr/>
                </a:tc>
                <a:tc>
                  <a:txBody>
                    <a:bodyPr/>
                    <a:lstStyle/>
                    <a:p>
                      <a:r>
                        <a:rPr lang="en-US" altLang="zh-CN" sz="1400" spc="5" dirty="0">
                          <a:effectLst/>
                        </a:rPr>
                        <a:t>70.1</a:t>
                      </a:r>
                      <a:endParaRPr lang="zh-CN" altLang="en-US" sz="1400" dirty="0"/>
                    </a:p>
                  </a:txBody>
                  <a:tcPr/>
                </a:tc>
                <a:extLst>
                  <a:ext uri="{0D108BD9-81ED-4DB2-BD59-A6C34878D82A}">
                    <a16:rowId xmlns:a16="http://schemas.microsoft.com/office/drawing/2014/main" val="2465629864"/>
                  </a:ext>
                </a:extLst>
              </a:tr>
              <a:tr h="260944">
                <a:tc>
                  <a:txBody>
                    <a:bodyPr/>
                    <a:lstStyle/>
                    <a:p>
                      <a:endParaRPr lang="zh-CN" altLang="en-US" sz="1400"/>
                    </a:p>
                  </a:txBody>
                  <a:tcPr/>
                </a:tc>
                <a:tc>
                  <a:txBody>
                    <a:bodyPr/>
                    <a:lstStyle/>
                    <a:p>
                      <a:r>
                        <a:rPr lang="en-US" altLang="zh-CN" sz="1400" spc="25" dirty="0">
                          <a:effectLst/>
                        </a:rPr>
                        <a:t>ACO-PSO-IM</a:t>
                      </a:r>
                      <a:endParaRPr lang="zh-CN" altLang="en-US" sz="1400" dirty="0"/>
                    </a:p>
                  </a:txBody>
                  <a:tcPr/>
                </a:tc>
                <a:tc>
                  <a:txBody>
                    <a:bodyPr/>
                    <a:lstStyle/>
                    <a:p>
                      <a:r>
                        <a:rPr lang="en-US" altLang="zh-CN" sz="1400" spc="-10" dirty="0">
                          <a:effectLst/>
                        </a:rPr>
                        <a:t>10768</a:t>
                      </a:r>
                      <a:endParaRPr lang="zh-CN" altLang="en-US" sz="1400" dirty="0"/>
                    </a:p>
                  </a:txBody>
                  <a:tcPr/>
                </a:tc>
                <a:tc>
                  <a:txBody>
                    <a:bodyPr/>
                    <a:lstStyle/>
                    <a:p>
                      <a:r>
                        <a:rPr lang="en-US" altLang="zh-CN" sz="1400" spc="10" dirty="0">
                          <a:effectLst/>
                        </a:rPr>
                        <a:t>2298.7</a:t>
                      </a:r>
                      <a:endParaRPr lang="zh-CN" altLang="en-US" sz="1400" dirty="0"/>
                    </a:p>
                  </a:txBody>
                  <a:tcPr/>
                </a:tc>
                <a:extLst>
                  <a:ext uri="{0D108BD9-81ED-4DB2-BD59-A6C34878D82A}">
                    <a16:rowId xmlns:a16="http://schemas.microsoft.com/office/drawing/2014/main" val="3980164467"/>
                  </a:ext>
                </a:extLst>
              </a:tr>
              <a:tr h="260944">
                <a:tc>
                  <a:txBody>
                    <a:bodyPr/>
                    <a:lstStyle/>
                    <a:p>
                      <a:r>
                        <a:rPr lang="en-US" altLang="zh-CN" sz="1400" dirty="0"/>
                        <a:t>15</a:t>
                      </a:r>
                      <a:endParaRPr lang="zh-CN" altLang="en-US" sz="1400" dirty="0"/>
                    </a:p>
                  </a:txBody>
                  <a:tcPr/>
                </a:tc>
                <a:tc>
                  <a:txBody>
                    <a:bodyPr/>
                    <a:lstStyle/>
                    <a:p>
                      <a:r>
                        <a:rPr lang="en-US" altLang="zh-CN" sz="1400" spc="25" dirty="0">
                          <a:effectLst/>
                        </a:rPr>
                        <a:t>ACO-IM</a:t>
                      </a:r>
                      <a:endParaRPr lang="zh-CN" altLang="en-US" sz="1400" dirty="0"/>
                    </a:p>
                  </a:txBody>
                  <a:tcPr/>
                </a:tc>
                <a:tc>
                  <a:txBody>
                    <a:bodyPr/>
                    <a:lstStyle/>
                    <a:p>
                      <a:r>
                        <a:rPr lang="en-US" altLang="zh-CN" sz="1400" spc="10" dirty="0">
                          <a:effectLst/>
                        </a:rPr>
                        <a:t>17470</a:t>
                      </a:r>
                      <a:endParaRPr lang="zh-CN" altLang="en-US" sz="1400" dirty="0"/>
                    </a:p>
                  </a:txBody>
                  <a:tcPr/>
                </a:tc>
                <a:tc>
                  <a:txBody>
                    <a:bodyPr/>
                    <a:lstStyle/>
                    <a:p>
                      <a:r>
                        <a:rPr lang="en-US" altLang="zh-CN" sz="1400" spc="-10" dirty="0">
                          <a:effectLst/>
                        </a:rPr>
                        <a:t>347.3</a:t>
                      </a:r>
                      <a:endParaRPr lang="zh-CN" altLang="en-US" sz="1400" dirty="0"/>
                    </a:p>
                  </a:txBody>
                  <a:tcPr/>
                </a:tc>
                <a:extLst>
                  <a:ext uri="{0D108BD9-81ED-4DB2-BD59-A6C34878D82A}">
                    <a16:rowId xmlns:a16="http://schemas.microsoft.com/office/drawing/2014/main" val="3019720901"/>
                  </a:ext>
                </a:extLst>
              </a:tr>
              <a:tr h="260944">
                <a:tc>
                  <a:txBody>
                    <a:bodyPr/>
                    <a:lstStyle/>
                    <a:p>
                      <a:endParaRPr lang="zh-CN" altLang="en-US" sz="1400"/>
                    </a:p>
                  </a:txBody>
                  <a:tcPr/>
                </a:tc>
                <a:tc>
                  <a:txBody>
                    <a:bodyPr/>
                    <a:lstStyle/>
                    <a:p>
                      <a:r>
                        <a:rPr lang="en-US" altLang="zh-CN" sz="1400" spc="25" dirty="0">
                          <a:effectLst/>
                        </a:rPr>
                        <a:t>ACO-PSO-IM</a:t>
                      </a:r>
                      <a:endParaRPr lang="zh-CN" altLang="en-US" sz="1400" dirty="0"/>
                    </a:p>
                  </a:txBody>
                  <a:tcPr/>
                </a:tc>
                <a:tc>
                  <a:txBody>
                    <a:bodyPr/>
                    <a:lstStyle/>
                    <a:p>
                      <a:r>
                        <a:rPr lang="en-US" altLang="zh-CN" sz="1400" spc="10" dirty="0">
                          <a:effectLst/>
                        </a:rPr>
                        <a:t>17454</a:t>
                      </a:r>
                      <a:endParaRPr lang="zh-CN" altLang="en-US" sz="1400" dirty="0"/>
                    </a:p>
                  </a:txBody>
                  <a:tcPr/>
                </a:tc>
                <a:tc>
                  <a:txBody>
                    <a:bodyPr/>
                    <a:lstStyle/>
                    <a:p>
                      <a:r>
                        <a:rPr lang="en-US" altLang="zh-CN" sz="1400" spc="-10" dirty="0">
                          <a:effectLst/>
                        </a:rPr>
                        <a:t>1952.6</a:t>
                      </a:r>
                      <a:endParaRPr lang="zh-CN" altLang="en-US" sz="1400" dirty="0"/>
                    </a:p>
                  </a:txBody>
                  <a:tcPr/>
                </a:tc>
                <a:extLst>
                  <a:ext uri="{0D108BD9-81ED-4DB2-BD59-A6C34878D82A}">
                    <a16:rowId xmlns:a16="http://schemas.microsoft.com/office/drawing/2014/main" val="4155609968"/>
                  </a:ext>
                </a:extLst>
              </a:tr>
            </a:tbl>
          </a:graphicData>
        </a:graphic>
      </p:graphicFrame>
    </p:spTree>
    <p:extLst>
      <p:ext uri="{BB962C8B-B14F-4D97-AF65-F5344CB8AC3E}">
        <p14:creationId xmlns:p14="http://schemas.microsoft.com/office/powerpoint/2010/main" val="4717930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2465376" y="191003"/>
            <a:ext cx="184731" cy="584775"/>
          </a:xfrm>
          <a:prstGeom prst="rect">
            <a:avLst/>
          </a:prstGeom>
          <a:noFill/>
        </p:spPr>
        <p:txBody>
          <a:bodyPr wrap="none" rtlCol="0">
            <a:spAutoFit/>
          </a:bodyPr>
          <a:lstStyle/>
          <a:p>
            <a:endParaRPr lang="zh-CN" altLang="en-US" sz="3200" b="1" dirty="0">
              <a:gradFill>
                <a:gsLst>
                  <a:gs pos="0">
                    <a:srgbClr val="E30613"/>
                  </a:gs>
                  <a:gs pos="100000">
                    <a:srgbClr val="81040B"/>
                  </a:gs>
                </a:gsLst>
                <a:lin ang="5400000" scaled="1"/>
              </a:gradFill>
              <a:latin typeface="微软雅黑" panose="020B0503020204020204" charset="-122"/>
              <a:ea typeface="微软雅黑" panose="020B0503020204020204" charset="-122"/>
            </a:endParaRPr>
          </a:p>
        </p:txBody>
      </p:sp>
      <p:sp>
        <p:nvSpPr>
          <p:cNvPr id="9" name="矩形 8"/>
          <p:cNvSpPr/>
          <p:nvPr/>
        </p:nvSpPr>
        <p:spPr>
          <a:xfrm>
            <a:off x="1" y="318227"/>
            <a:ext cx="571500" cy="73351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1" name="直线连接符 10"/>
          <p:cNvCxnSpPr/>
          <p:nvPr/>
        </p:nvCxnSpPr>
        <p:spPr>
          <a:xfrm>
            <a:off x="872382" y="1051737"/>
            <a:ext cx="10345350"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矩形 11"/>
          <p:cNvSpPr/>
          <p:nvPr/>
        </p:nvSpPr>
        <p:spPr>
          <a:xfrm>
            <a:off x="636248" y="318227"/>
            <a:ext cx="156621" cy="733510"/>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文本框 374"/>
          <p:cNvSpPr txBox="1"/>
          <p:nvPr/>
        </p:nvSpPr>
        <p:spPr>
          <a:xfrm>
            <a:off x="937895" y="1270635"/>
            <a:ext cx="1725144" cy="453453"/>
          </a:xfrm>
          <a:prstGeom prst="rect">
            <a:avLst/>
          </a:prstGeom>
          <a:noFill/>
        </p:spPr>
        <p:txBody>
          <a:bodyPr wrap="none" lIns="91436" tIns="45718" rIns="91436" bIns="45718" rtlCol="0">
            <a:spAutoFit/>
          </a:bodyPr>
          <a:lstStyle/>
          <a:p>
            <a:pPr>
              <a:lnSpc>
                <a:spcPct val="130000"/>
              </a:lnSpc>
            </a:pPr>
            <a:r>
              <a:rPr lang="en-US" altLang="zh-CN" sz="2000" dirty="0">
                <a:latin typeface="微软雅黑" panose="020B0503020204020204" charset="-122"/>
                <a:ea typeface="微软雅黑" panose="020B0503020204020204" charset="-122"/>
              </a:rPr>
              <a:t>3.3</a:t>
            </a:r>
            <a:r>
              <a:rPr lang="zh-CN" altLang="en-US" sz="2000" dirty="0">
                <a:latin typeface="微软雅黑" panose="020B0503020204020204" charset="-122"/>
                <a:ea typeface="微软雅黑" panose="020B0503020204020204" charset="-122"/>
              </a:rPr>
              <a:t>  实验数据</a:t>
            </a:r>
          </a:p>
        </p:txBody>
      </p:sp>
      <p:sp>
        <p:nvSpPr>
          <p:cNvPr id="23" name="文本框 22"/>
          <p:cNvSpPr txBox="1"/>
          <p:nvPr/>
        </p:nvSpPr>
        <p:spPr>
          <a:xfrm>
            <a:off x="872381" y="463352"/>
            <a:ext cx="2396113" cy="523220"/>
          </a:xfrm>
          <a:prstGeom prst="rect">
            <a:avLst/>
          </a:prstGeom>
          <a:noFill/>
        </p:spPr>
        <p:txBody>
          <a:bodyPr wrap="square" rtlCol="0">
            <a:spAutoFit/>
          </a:bodyPr>
          <a:lstStyle/>
          <a:p>
            <a:pPr algn="dist"/>
            <a:r>
              <a:rPr kumimoji="1" lang="zh-CN" altLang="en-US" sz="2800" dirty="0">
                <a:effectLst>
                  <a:outerShdw blurRad="38100" dist="19050" dir="2700000" algn="tl" rotWithShape="0">
                    <a:schemeClr val="dk1">
                      <a:alpha val="40000"/>
                    </a:schemeClr>
                  </a:outerShdw>
                </a:effectLst>
                <a:latin typeface="微软雅黑" panose="020B0503020204020204" charset="-122"/>
                <a:ea typeface="微软雅黑" panose="020B0503020204020204" charset="-122"/>
                <a:cs typeface="微软雅黑" panose="020B0503020204020204" charset="-122"/>
              </a:rPr>
              <a:t>四</a:t>
            </a:r>
            <a:r>
              <a:rPr kumimoji="1" lang="zh-CN" altLang="en-US" sz="2800" dirty="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cs typeface="微软雅黑" panose="020B0503020204020204" charset="-122"/>
              </a:rPr>
              <a:t>、实验结果</a:t>
            </a:r>
          </a:p>
        </p:txBody>
      </p:sp>
      <p:pic>
        <p:nvPicPr>
          <p:cNvPr id="2" name="图片 1" descr="20146665"/>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09270" y="1270635"/>
            <a:ext cx="410210" cy="410210"/>
          </a:xfrm>
          <a:prstGeom prst="rect">
            <a:avLst/>
          </a:prstGeom>
        </p:spPr>
      </p:pic>
      <p:pic>
        <p:nvPicPr>
          <p:cNvPr id="3" name="图片 2" descr="微信图片_20191111224408"/>
          <p:cNvPicPr>
            <a:picLocks noChangeAspect="1"/>
          </p:cNvPicPr>
          <p:nvPr/>
        </p:nvPicPr>
        <p:blipFill>
          <a:blip r:embed="rId5"/>
          <a:stretch>
            <a:fillRect/>
          </a:stretch>
        </p:blipFill>
        <p:spPr>
          <a:xfrm>
            <a:off x="7347585" y="-457200"/>
            <a:ext cx="4424680" cy="1881505"/>
          </a:xfrm>
          <a:prstGeom prst="rect">
            <a:avLst/>
          </a:prstGeom>
        </p:spPr>
      </p:pic>
      <p:sp>
        <p:nvSpPr>
          <p:cNvPr id="22" name="文本框 21">
            <a:extLst>
              <a:ext uri="{FF2B5EF4-FFF2-40B4-BE49-F238E27FC236}">
                <a16:creationId xmlns:a16="http://schemas.microsoft.com/office/drawing/2014/main" id="{3AEF66ED-D492-01B4-6BF5-182B7D03E720}"/>
              </a:ext>
            </a:extLst>
          </p:cNvPr>
          <p:cNvSpPr txBox="1"/>
          <p:nvPr/>
        </p:nvSpPr>
        <p:spPr>
          <a:xfrm>
            <a:off x="792869" y="1964908"/>
            <a:ext cx="9361282" cy="646331"/>
          </a:xfrm>
          <a:prstGeom prst="rect">
            <a:avLst/>
          </a:prstGeom>
          <a:noFill/>
        </p:spPr>
        <p:txBody>
          <a:bodyPr wrap="square">
            <a:spAutoFit/>
          </a:bodyPr>
          <a:lstStyle/>
          <a:p>
            <a:r>
              <a:rPr kumimoji="0" lang="zh-CN" altLang="en-US" sz="18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如下所示，在</a:t>
            </a:r>
            <a:r>
              <a:rPr kumimoji="0" lang="en-GB" altLang="zh-CN" sz="18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Facebook</a:t>
            </a:r>
            <a:r>
              <a:rPr kumimoji="0" lang="zh-CN" altLang="en-US" sz="18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数据</a:t>
            </a:r>
            <a:r>
              <a:rPr lang="zh-CN" altLang="en-US" sz="1800" dirty="0">
                <a:solidFill>
                  <a:srgbClr val="000000"/>
                </a:solidFill>
                <a:latin typeface="Times New Roman" panose="02020603050405020304" pitchFamily="18" charset="0"/>
                <a:cs typeface="Times New Roman" panose="02020603050405020304" pitchFamily="18" charset="0"/>
              </a:rPr>
              <a:t> </a:t>
            </a:r>
            <a:r>
              <a:rPr kumimoji="0" lang="en-GB" altLang="zh-CN" sz="18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k=10</a:t>
            </a:r>
            <a:r>
              <a:rPr kumimoji="0" lang="zh-CN" altLang="en-US" sz="18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 的一次计算中</a:t>
            </a:r>
            <a:r>
              <a:rPr kumimoji="0" lang="en-US" altLang="zh-CN" sz="18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a:t>
            </a:r>
            <a:r>
              <a:rPr kumimoji="0" lang="zh-CN" altLang="en-US" sz="18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虽然</a:t>
            </a:r>
            <a:r>
              <a:rPr kumimoji="0" lang="en-GB" altLang="zh-CN" sz="18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ACO-IM</a:t>
            </a:r>
            <a:r>
              <a:rPr kumimoji="0" lang="zh-CN" altLang="en-US" sz="18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更早收敛，但</a:t>
            </a:r>
            <a:r>
              <a:rPr kumimoji="0" lang="en-GB" altLang="zh-CN" sz="18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ACO-PSO-IM</a:t>
            </a:r>
            <a:r>
              <a:rPr kumimoji="0" lang="zh-CN" altLang="en-US" sz="18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算法却得出了更优解，也就是更大影响力的集合，说明这个算法拥有更好的搜索能力。</a:t>
            </a:r>
            <a:endParaRPr lang="zh-CN" altLang="en-US" dirty="0"/>
          </a:p>
        </p:txBody>
      </p:sp>
      <p:pic>
        <p:nvPicPr>
          <p:cNvPr id="6" name="图片 5" descr="表格&#10;&#10;中度可信度描述已自动生成">
            <a:extLst>
              <a:ext uri="{FF2B5EF4-FFF2-40B4-BE49-F238E27FC236}">
                <a16:creationId xmlns:a16="http://schemas.microsoft.com/office/drawing/2014/main" id="{ED53832B-18A6-70ED-E43E-A4A7BE39005E}"/>
              </a:ext>
            </a:extLst>
          </p:cNvPr>
          <p:cNvPicPr>
            <a:picLocks noChangeAspect="1"/>
          </p:cNvPicPr>
          <p:nvPr/>
        </p:nvPicPr>
        <p:blipFill>
          <a:blip r:embed="rId6"/>
          <a:stretch>
            <a:fillRect/>
          </a:stretch>
        </p:blipFill>
        <p:spPr>
          <a:xfrm>
            <a:off x="2070437" y="4469100"/>
            <a:ext cx="6906086" cy="1381217"/>
          </a:xfrm>
          <a:prstGeom prst="rect">
            <a:avLst/>
          </a:prstGeom>
        </p:spPr>
      </p:pic>
      <p:pic>
        <p:nvPicPr>
          <p:cNvPr id="15" name="图片 14" descr="表格&#10;&#10;中度可信度描述已自动生成">
            <a:extLst>
              <a:ext uri="{FF2B5EF4-FFF2-40B4-BE49-F238E27FC236}">
                <a16:creationId xmlns:a16="http://schemas.microsoft.com/office/drawing/2014/main" id="{24E3F729-D852-BC3B-B970-0BF7123A188F}"/>
              </a:ext>
            </a:extLst>
          </p:cNvPr>
          <p:cNvPicPr>
            <a:picLocks noChangeAspect="1"/>
          </p:cNvPicPr>
          <p:nvPr/>
        </p:nvPicPr>
        <p:blipFill>
          <a:blip r:embed="rId7"/>
          <a:stretch>
            <a:fillRect/>
          </a:stretch>
        </p:blipFill>
        <p:spPr>
          <a:xfrm>
            <a:off x="2037849" y="2834937"/>
            <a:ext cx="6906086" cy="1381217"/>
          </a:xfrm>
          <a:prstGeom prst="rect">
            <a:avLst/>
          </a:prstGeom>
        </p:spPr>
      </p:pic>
      <p:sp>
        <p:nvSpPr>
          <p:cNvPr id="20" name="文本框 19">
            <a:extLst>
              <a:ext uri="{FF2B5EF4-FFF2-40B4-BE49-F238E27FC236}">
                <a16:creationId xmlns:a16="http://schemas.microsoft.com/office/drawing/2014/main" id="{4E6E0202-CDC7-B283-AF58-94131DC6A8F2}"/>
              </a:ext>
            </a:extLst>
          </p:cNvPr>
          <p:cNvSpPr txBox="1"/>
          <p:nvPr/>
        </p:nvSpPr>
        <p:spPr>
          <a:xfrm>
            <a:off x="4665540" y="6103264"/>
            <a:ext cx="1586884" cy="369332"/>
          </a:xfrm>
          <a:prstGeom prst="rect">
            <a:avLst/>
          </a:prstGeom>
          <a:noFill/>
        </p:spPr>
        <p:txBody>
          <a:bodyPr wrap="square">
            <a:spAutoFit/>
          </a:bodyPr>
          <a:lstStyle/>
          <a:p>
            <a:r>
              <a:rPr kumimoji="0" lang="en-US" altLang="zh-CN" sz="1800" b="0" i="0" u="none" strike="noStrike" cap="none" normalizeH="0" baseline="0" dirty="0">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ACO-PSO-IM</a:t>
            </a:r>
            <a:endParaRPr lang="zh-CN" altLang="en-US" dirty="0"/>
          </a:p>
        </p:txBody>
      </p:sp>
      <p:sp>
        <p:nvSpPr>
          <p:cNvPr id="24" name="文本框 23">
            <a:extLst>
              <a:ext uri="{FF2B5EF4-FFF2-40B4-BE49-F238E27FC236}">
                <a16:creationId xmlns:a16="http://schemas.microsoft.com/office/drawing/2014/main" id="{DA2A81A7-9224-A41F-4ECC-3A0C1E4040F6}"/>
              </a:ext>
            </a:extLst>
          </p:cNvPr>
          <p:cNvSpPr txBox="1"/>
          <p:nvPr/>
        </p:nvSpPr>
        <p:spPr>
          <a:xfrm>
            <a:off x="4931870" y="4227260"/>
            <a:ext cx="1054224" cy="369332"/>
          </a:xfrm>
          <a:prstGeom prst="rect">
            <a:avLst/>
          </a:prstGeom>
          <a:noFill/>
        </p:spPr>
        <p:txBody>
          <a:bodyPr wrap="square">
            <a:spAutoFit/>
          </a:bodyPr>
          <a:lstStyle/>
          <a:p>
            <a:r>
              <a:rPr kumimoji="0" lang="en-US" altLang="zh-CN" sz="1800" b="0" i="0" u="none" strike="noStrike" cap="none" normalizeH="0" baseline="0" dirty="0">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ACO-IM</a:t>
            </a:r>
            <a:endParaRPr lang="zh-CN" altLang="en-US" dirty="0"/>
          </a:p>
        </p:txBody>
      </p:sp>
    </p:spTree>
    <p:extLst>
      <p:ext uri="{BB962C8B-B14F-4D97-AF65-F5344CB8AC3E}">
        <p14:creationId xmlns:p14="http://schemas.microsoft.com/office/powerpoint/2010/main" val="29877428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2465376" y="191003"/>
            <a:ext cx="184731" cy="584775"/>
          </a:xfrm>
          <a:prstGeom prst="rect">
            <a:avLst/>
          </a:prstGeom>
          <a:noFill/>
        </p:spPr>
        <p:txBody>
          <a:bodyPr wrap="none" rtlCol="0">
            <a:spAutoFit/>
          </a:bodyPr>
          <a:lstStyle/>
          <a:p>
            <a:endParaRPr lang="zh-CN" altLang="en-US" sz="3200" b="1" dirty="0">
              <a:gradFill>
                <a:gsLst>
                  <a:gs pos="0">
                    <a:srgbClr val="E30613"/>
                  </a:gs>
                  <a:gs pos="100000">
                    <a:srgbClr val="81040B"/>
                  </a:gs>
                </a:gsLst>
                <a:lin ang="5400000" scaled="1"/>
              </a:gradFill>
              <a:latin typeface="微软雅黑" panose="020B0503020204020204" charset="-122"/>
              <a:ea typeface="微软雅黑" panose="020B0503020204020204" charset="-122"/>
            </a:endParaRPr>
          </a:p>
        </p:txBody>
      </p:sp>
      <p:sp>
        <p:nvSpPr>
          <p:cNvPr id="6" name="矩形 5"/>
          <p:cNvSpPr/>
          <p:nvPr/>
        </p:nvSpPr>
        <p:spPr>
          <a:xfrm>
            <a:off x="-21589" y="318227"/>
            <a:ext cx="571500" cy="73351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8" name="直线连接符 7"/>
          <p:cNvCxnSpPr/>
          <p:nvPr/>
        </p:nvCxnSpPr>
        <p:spPr>
          <a:xfrm>
            <a:off x="872382" y="1051737"/>
            <a:ext cx="1034535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636248" y="318227"/>
            <a:ext cx="156621" cy="733510"/>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0" name="文本框 19"/>
          <p:cNvSpPr txBox="1"/>
          <p:nvPr/>
        </p:nvSpPr>
        <p:spPr>
          <a:xfrm>
            <a:off x="879206" y="402907"/>
            <a:ext cx="2017177" cy="954107"/>
          </a:xfrm>
          <a:prstGeom prst="rect">
            <a:avLst/>
          </a:prstGeom>
          <a:noFill/>
        </p:spPr>
        <p:txBody>
          <a:bodyPr wrap="square" rtlCol="0">
            <a:spAutoFit/>
          </a:bodyPr>
          <a:lstStyle/>
          <a:p>
            <a:pPr algn="dist"/>
            <a:r>
              <a:rPr kumimoji="1" lang="zh-CN" altLang="en-US" sz="2800" dirty="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cs typeface="微软雅黑" panose="020B0503020204020204" charset="-122"/>
              </a:rPr>
              <a:t>总结和展望</a:t>
            </a:r>
          </a:p>
          <a:p>
            <a:pPr algn="dist"/>
            <a:endParaRPr kumimoji="1" lang="zh-CN" altLang="en-US" sz="2800" dirty="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cs typeface="微软雅黑" panose="020B0503020204020204" charset="-122"/>
            </a:endParaRPr>
          </a:p>
        </p:txBody>
      </p:sp>
      <p:pic>
        <p:nvPicPr>
          <p:cNvPr id="21" name="图片 20" descr="微信图片_20191111224408"/>
          <p:cNvPicPr>
            <a:picLocks noChangeAspect="1"/>
          </p:cNvPicPr>
          <p:nvPr/>
        </p:nvPicPr>
        <p:blipFill>
          <a:blip r:embed="rId3"/>
          <a:stretch>
            <a:fillRect/>
          </a:stretch>
        </p:blipFill>
        <p:spPr>
          <a:xfrm>
            <a:off x="7668260" y="-424180"/>
            <a:ext cx="4269105" cy="1815465"/>
          </a:xfrm>
          <a:prstGeom prst="rect">
            <a:avLst/>
          </a:prstGeom>
        </p:spPr>
      </p:pic>
      <p:cxnSp>
        <p:nvCxnSpPr>
          <p:cNvPr id="13" name="直接连接符 12">
            <a:extLst>
              <a:ext uri="{FF2B5EF4-FFF2-40B4-BE49-F238E27FC236}">
                <a16:creationId xmlns:a16="http://schemas.microsoft.com/office/drawing/2014/main" id="{DF72D003-1E67-6C79-48CB-F67E29249000}"/>
              </a:ext>
            </a:extLst>
          </p:cNvPr>
          <p:cNvCxnSpPr>
            <a:endCxn id="17" idx="2"/>
          </p:cNvCxnSpPr>
          <p:nvPr/>
        </p:nvCxnSpPr>
        <p:spPr>
          <a:xfrm>
            <a:off x="335098" y="1925489"/>
            <a:ext cx="846073" cy="1"/>
          </a:xfrm>
          <a:prstGeom prst="line">
            <a:avLst/>
          </a:prstGeom>
          <a:ln>
            <a:headEnd type="oval" w="med" len="med"/>
            <a:tailEnd type="oval" w="med" len="med"/>
          </a:ln>
        </p:spPr>
        <p:style>
          <a:lnRef idx="1">
            <a:schemeClr val="dk1"/>
          </a:lnRef>
          <a:fillRef idx="0">
            <a:schemeClr val="dk1"/>
          </a:fillRef>
          <a:effectRef idx="0">
            <a:schemeClr val="dk1"/>
          </a:effectRef>
          <a:fontRef idx="minor">
            <a:schemeClr val="tx1"/>
          </a:fontRef>
        </p:style>
      </p:cxnSp>
      <p:sp>
        <p:nvSpPr>
          <p:cNvPr id="14" name="椭圆 13">
            <a:extLst>
              <a:ext uri="{FF2B5EF4-FFF2-40B4-BE49-F238E27FC236}">
                <a16:creationId xmlns:a16="http://schemas.microsoft.com/office/drawing/2014/main" id="{C4E6621C-3006-C283-B8A6-EB5C1C44A8A2}"/>
              </a:ext>
            </a:extLst>
          </p:cNvPr>
          <p:cNvSpPr/>
          <p:nvPr/>
        </p:nvSpPr>
        <p:spPr>
          <a:xfrm>
            <a:off x="3781504" y="1311907"/>
            <a:ext cx="1227166" cy="1227166"/>
          </a:xfrm>
          <a:prstGeom prst="ellipse">
            <a:avLst/>
          </a:prstGeom>
          <a:noFill/>
          <a:ln w="57150">
            <a:solidFill>
              <a:srgbClr val="FDDAB8"/>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5" name="椭圆 14">
            <a:extLst>
              <a:ext uri="{FF2B5EF4-FFF2-40B4-BE49-F238E27FC236}">
                <a16:creationId xmlns:a16="http://schemas.microsoft.com/office/drawing/2014/main" id="{A54D2EDE-5AFC-250E-1362-E2EE8A1FF09E}"/>
              </a:ext>
            </a:extLst>
          </p:cNvPr>
          <p:cNvSpPr/>
          <p:nvPr/>
        </p:nvSpPr>
        <p:spPr>
          <a:xfrm>
            <a:off x="9228831" y="1311907"/>
            <a:ext cx="1227166" cy="1227166"/>
          </a:xfrm>
          <a:prstGeom prst="ellipse">
            <a:avLst/>
          </a:prstGeom>
          <a:noFill/>
          <a:ln w="57150">
            <a:solidFill>
              <a:srgbClr val="FDDAB8"/>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6" name="椭圆 15">
            <a:extLst>
              <a:ext uri="{FF2B5EF4-FFF2-40B4-BE49-F238E27FC236}">
                <a16:creationId xmlns:a16="http://schemas.microsoft.com/office/drawing/2014/main" id="{A25F36C2-72A7-FB2C-65C7-879208D91C82}"/>
              </a:ext>
            </a:extLst>
          </p:cNvPr>
          <p:cNvSpPr/>
          <p:nvPr/>
        </p:nvSpPr>
        <p:spPr>
          <a:xfrm>
            <a:off x="6597781" y="1311907"/>
            <a:ext cx="1227166" cy="1227166"/>
          </a:xfrm>
          <a:prstGeom prst="ellipse">
            <a:avLst/>
          </a:prstGeom>
          <a:noFill/>
          <a:ln w="57150">
            <a:solidFill>
              <a:srgbClr val="FDDAB8"/>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7" name="椭圆 16">
            <a:extLst>
              <a:ext uri="{FF2B5EF4-FFF2-40B4-BE49-F238E27FC236}">
                <a16:creationId xmlns:a16="http://schemas.microsoft.com/office/drawing/2014/main" id="{C49DA80C-8F34-1226-B45E-7EF473F98EA4}"/>
              </a:ext>
            </a:extLst>
          </p:cNvPr>
          <p:cNvSpPr/>
          <p:nvPr/>
        </p:nvSpPr>
        <p:spPr>
          <a:xfrm>
            <a:off x="1181171" y="1311907"/>
            <a:ext cx="1227166" cy="1227166"/>
          </a:xfrm>
          <a:prstGeom prst="ellipse">
            <a:avLst/>
          </a:prstGeom>
          <a:noFill/>
          <a:ln w="57150">
            <a:solidFill>
              <a:srgbClr val="FDDAB8"/>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9" name="矩形 39">
            <a:extLst>
              <a:ext uri="{FF2B5EF4-FFF2-40B4-BE49-F238E27FC236}">
                <a16:creationId xmlns:a16="http://schemas.microsoft.com/office/drawing/2014/main" id="{E5A948FB-BBA1-3826-5218-2B83549B6F30}"/>
              </a:ext>
            </a:extLst>
          </p:cNvPr>
          <p:cNvSpPr/>
          <p:nvPr/>
        </p:nvSpPr>
        <p:spPr>
          <a:xfrm>
            <a:off x="1181171" y="2785731"/>
            <a:ext cx="1389289" cy="400110"/>
          </a:xfrm>
          <a:prstGeom prst="rect">
            <a:avLst/>
          </a:prstGeom>
          <a:solidFill>
            <a:schemeClr val="accent4">
              <a:lumMod val="75000"/>
            </a:schemeClr>
          </a:solidFill>
        </p:spPr>
        <p:txBody>
          <a:bodyPr wrap="square">
            <a:spAutoFit/>
          </a:bodyPr>
          <a:lstStyle/>
          <a:p>
            <a:pPr algn="ctr"/>
            <a:r>
              <a:rPr lang="zh-CN" altLang="en-US" sz="2000" b="1" dirty="0">
                <a:solidFill>
                  <a:schemeClr val="bg1"/>
                </a:solidFill>
                <a:ea typeface="Hiragino Sans GB W3" panose="020B0300000000000000" pitchFamily="34" charset="-122"/>
                <a:sym typeface="News Gothic MT" charset="0"/>
              </a:rPr>
              <a:t>研究总结</a:t>
            </a:r>
            <a:endParaRPr lang="zh-CN" altLang="zh-CN" sz="2000" b="1" dirty="0">
              <a:solidFill>
                <a:schemeClr val="bg1"/>
              </a:solidFill>
              <a:ea typeface="Hiragino Sans GB W3" panose="020B0300000000000000" pitchFamily="34" charset="-122"/>
            </a:endParaRPr>
          </a:p>
        </p:txBody>
      </p:sp>
      <p:sp>
        <p:nvSpPr>
          <p:cNvPr id="22" name="矩形 39">
            <a:extLst>
              <a:ext uri="{FF2B5EF4-FFF2-40B4-BE49-F238E27FC236}">
                <a16:creationId xmlns:a16="http://schemas.microsoft.com/office/drawing/2014/main" id="{036209E3-F5B6-F750-D1E8-83746C307C20}"/>
              </a:ext>
            </a:extLst>
          </p:cNvPr>
          <p:cNvSpPr/>
          <p:nvPr/>
        </p:nvSpPr>
        <p:spPr>
          <a:xfrm>
            <a:off x="3529960" y="2785731"/>
            <a:ext cx="1794436" cy="400110"/>
          </a:xfrm>
          <a:prstGeom prst="rect">
            <a:avLst/>
          </a:prstGeom>
          <a:solidFill>
            <a:schemeClr val="accent4">
              <a:lumMod val="75000"/>
            </a:schemeClr>
          </a:solidFill>
        </p:spPr>
        <p:txBody>
          <a:bodyPr wrap="square">
            <a:spAutoFit/>
          </a:bodyPr>
          <a:lstStyle/>
          <a:p>
            <a:pPr algn="ctr"/>
            <a:r>
              <a:rPr lang="zh-CN" altLang="en-US" sz="2000" b="1" dirty="0">
                <a:solidFill>
                  <a:schemeClr val="bg1"/>
                </a:solidFill>
                <a:ea typeface="Hiragino Sans GB W3" panose="020B0300000000000000" pitchFamily="34" charset="-122"/>
                <a:sym typeface="News Gothic MT" charset="0"/>
              </a:rPr>
              <a:t>研究局限性</a:t>
            </a:r>
            <a:endParaRPr lang="zh-CN" altLang="zh-CN" sz="2000" b="1" dirty="0">
              <a:solidFill>
                <a:schemeClr val="bg1"/>
              </a:solidFill>
              <a:ea typeface="Hiragino Sans GB W3" panose="020B0300000000000000" pitchFamily="34" charset="-122"/>
            </a:endParaRPr>
          </a:p>
        </p:txBody>
      </p:sp>
      <p:sp>
        <p:nvSpPr>
          <p:cNvPr id="23" name="矩形 39">
            <a:extLst>
              <a:ext uri="{FF2B5EF4-FFF2-40B4-BE49-F238E27FC236}">
                <a16:creationId xmlns:a16="http://schemas.microsoft.com/office/drawing/2014/main" id="{434C94C0-D59D-342D-3AB1-5C37C2344F64}"/>
              </a:ext>
            </a:extLst>
          </p:cNvPr>
          <p:cNvSpPr/>
          <p:nvPr/>
        </p:nvSpPr>
        <p:spPr>
          <a:xfrm>
            <a:off x="6597781" y="2785731"/>
            <a:ext cx="1389289" cy="400110"/>
          </a:xfrm>
          <a:prstGeom prst="rect">
            <a:avLst/>
          </a:prstGeom>
          <a:solidFill>
            <a:schemeClr val="accent4">
              <a:lumMod val="75000"/>
            </a:schemeClr>
          </a:solidFill>
        </p:spPr>
        <p:txBody>
          <a:bodyPr wrap="square">
            <a:spAutoFit/>
          </a:bodyPr>
          <a:lstStyle/>
          <a:p>
            <a:pPr algn="ctr"/>
            <a:r>
              <a:rPr lang="zh-CN" altLang="en-US" sz="2000" b="1" dirty="0">
                <a:solidFill>
                  <a:schemeClr val="bg1"/>
                </a:solidFill>
                <a:ea typeface="Hiragino Sans GB W3" panose="020B0300000000000000" pitchFamily="34" charset="-122"/>
              </a:rPr>
              <a:t>改进方向</a:t>
            </a:r>
            <a:endParaRPr lang="zh-CN" altLang="zh-CN" sz="2000" b="1" dirty="0">
              <a:solidFill>
                <a:schemeClr val="bg1"/>
              </a:solidFill>
              <a:ea typeface="Hiragino Sans GB W3" panose="020B0300000000000000" pitchFamily="34" charset="-122"/>
            </a:endParaRPr>
          </a:p>
        </p:txBody>
      </p:sp>
      <p:sp>
        <p:nvSpPr>
          <p:cNvPr id="24" name="矩形 39">
            <a:extLst>
              <a:ext uri="{FF2B5EF4-FFF2-40B4-BE49-F238E27FC236}">
                <a16:creationId xmlns:a16="http://schemas.microsoft.com/office/drawing/2014/main" id="{02418C0B-5C36-8ECF-C34F-A25B952DF0FE}"/>
              </a:ext>
            </a:extLst>
          </p:cNvPr>
          <p:cNvSpPr/>
          <p:nvPr/>
        </p:nvSpPr>
        <p:spPr>
          <a:xfrm>
            <a:off x="8934370" y="2785731"/>
            <a:ext cx="2040642" cy="400110"/>
          </a:xfrm>
          <a:prstGeom prst="rect">
            <a:avLst/>
          </a:prstGeom>
          <a:solidFill>
            <a:schemeClr val="accent4">
              <a:lumMod val="75000"/>
            </a:schemeClr>
          </a:solidFill>
        </p:spPr>
        <p:txBody>
          <a:bodyPr wrap="square">
            <a:spAutoFit/>
          </a:bodyPr>
          <a:lstStyle/>
          <a:p>
            <a:pPr algn="ctr"/>
            <a:r>
              <a:rPr lang="zh-CN" altLang="en-US" sz="2000" b="1" dirty="0">
                <a:solidFill>
                  <a:schemeClr val="bg1"/>
                </a:solidFill>
                <a:ea typeface="Hiragino Sans GB W3" panose="020B0300000000000000" pitchFamily="34" charset="-122"/>
                <a:sym typeface="News Gothic MT" charset="0"/>
              </a:rPr>
              <a:t>后续工作展望</a:t>
            </a:r>
            <a:endParaRPr lang="zh-CN" altLang="zh-CN" sz="2000" b="1" dirty="0">
              <a:solidFill>
                <a:schemeClr val="bg1"/>
              </a:solidFill>
              <a:ea typeface="Hiragino Sans GB W3" panose="020B0300000000000000" pitchFamily="34" charset="-122"/>
            </a:endParaRPr>
          </a:p>
        </p:txBody>
      </p:sp>
      <p:cxnSp>
        <p:nvCxnSpPr>
          <p:cNvPr id="25" name="直接连接符 24">
            <a:extLst>
              <a:ext uri="{FF2B5EF4-FFF2-40B4-BE49-F238E27FC236}">
                <a16:creationId xmlns:a16="http://schemas.microsoft.com/office/drawing/2014/main" id="{CFAF22E8-58A4-8A90-02BC-1A3387F1246E}"/>
              </a:ext>
            </a:extLst>
          </p:cNvPr>
          <p:cNvCxnSpPr>
            <a:endCxn id="14" idx="2"/>
          </p:cNvCxnSpPr>
          <p:nvPr/>
        </p:nvCxnSpPr>
        <p:spPr>
          <a:xfrm>
            <a:off x="2449022" y="1925489"/>
            <a:ext cx="1332482" cy="1"/>
          </a:xfrm>
          <a:prstGeom prst="line">
            <a:avLst/>
          </a:prstGeom>
          <a:ln>
            <a:headEnd type="oval" w="med" len="med"/>
            <a:tailEnd type="oval" w="med" len="med"/>
          </a:ln>
        </p:spPr>
        <p:style>
          <a:lnRef idx="1">
            <a:schemeClr val="dk1"/>
          </a:lnRef>
          <a:fillRef idx="0">
            <a:schemeClr val="dk1"/>
          </a:fillRef>
          <a:effectRef idx="0">
            <a:schemeClr val="dk1"/>
          </a:effectRef>
          <a:fontRef idx="minor">
            <a:schemeClr val="tx1"/>
          </a:fontRef>
        </p:style>
      </p:cxnSp>
      <p:cxnSp>
        <p:nvCxnSpPr>
          <p:cNvPr id="26" name="直接连接符 25">
            <a:extLst>
              <a:ext uri="{FF2B5EF4-FFF2-40B4-BE49-F238E27FC236}">
                <a16:creationId xmlns:a16="http://schemas.microsoft.com/office/drawing/2014/main" id="{5A5FDB53-4332-306A-029D-700E05E368E5}"/>
              </a:ext>
            </a:extLst>
          </p:cNvPr>
          <p:cNvCxnSpPr>
            <a:endCxn id="16" idx="2"/>
          </p:cNvCxnSpPr>
          <p:nvPr/>
        </p:nvCxnSpPr>
        <p:spPr>
          <a:xfrm>
            <a:off x="5060871" y="1925489"/>
            <a:ext cx="1536910" cy="1"/>
          </a:xfrm>
          <a:prstGeom prst="line">
            <a:avLst/>
          </a:prstGeom>
          <a:ln>
            <a:headEnd type="oval" w="med" len="med"/>
            <a:tailEnd type="oval" w="med" len="med"/>
          </a:ln>
        </p:spPr>
        <p:style>
          <a:lnRef idx="1">
            <a:schemeClr val="dk1"/>
          </a:lnRef>
          <a:fillRef idx="0">
            <a:schemeClr val="dk1"/>
          </a:fillRef>
          <a:effectRef idx="0">
            <a:schemeClr val="dk1"/>
          </a:effectRef>
          <a:fontRef idx="minor">
            <a:schemeClr val="tx1"/>
          </a:fontRef>
        </p:style>
      </p:cxnSp>
      <p:cxnSp>
        <p:nvCxnSpPr>
          <p:cNvPr id="27" name="直接连接符 26">
            <a:extLst>
              <a:ext uri="{FF2B5EF4-FFF2-40B4-BE49-F238E27FC236}">
                <a16:creationId xmlns:a16="http://schemas.microsoft.com/office/drawing/2014/main" id="{F67307CF-86B1-EDBA-0433-6004015B5A50}"/>
              </a:ext>
            </a:extLst>
          </p:cNvPr>
          <p:cNvCxnSpPr>
            <a:endCxn id="15" idx="2"/>
          </p:cNvCxnSpPr>
          <p:nvPr/>
        </p:nvCxnSpPr>
        <p:spPr>
          <a:xfrm>
            <a:off x="7860923" y="1925489"/>
            <a:ext cx="1367908" cy="1"/>
          </a:xfrm>
          <a:prstGeom prst="line">
            <a:avLst/>
          </a:prstGeom>
          <a:ln>
            <a:headEnd type="oval" w="med" len="med"/>
            <a:tailEnd type="oval" w="med" len="med"/>
          </a:ln>
        </p:spPr>
        <p:style>
          <a:lnRef idx="1">
            <a:schemeClr val="dk1"/>
          </a:lnRef>
          <a:fillRef idx="0">
            <a:schemeClr val="dk1"/>
          </a:fillRef>
          <a:effectRef idx="0">
            <a:schemeClr val="dk1"/>
          </a:effectRef>
          <a:fontRef idx="minor">
            <a:schemeClr val="tx1"/>
          </a:fontRef>
        </p:style>
      </p:cxnSp>
      <p:cxnSp>
        <p:nvCxnSpPr>
          <p:cNvPr id="28" name="直接连接符 27">
            <a:extLst>
              <a:ext uri="{FF2B5EF4-FFF2-40B4-BE49-F238E27FC236}">
                <a16:creationId xmlns:a16="http://schemas.microsoft.com/office/drawing/2014/main" id="{974CF28C-7CA4-A77D-9DE3-64DC886F05FD}"/>
              </a:ext>
            </a:extLst>
          </p:cNvPr>
          <p:cNvCxnSpPr/>
          <p:nvPr/>
        </p:nvCxnSpPr>
        <p:spPr>
          <a:xfrm>
            <a:off x="10455997" y="1925489"/>
            <a:ext cx="1240095" cy="0"/>
          </a:xfrm>
          <a:prstGeom prst="line">
            <a:avLst/>
          </a:prstGeom>
          <a:ln>
            <a:headEnd type="oval" w="med" len="med"/>
            <a:tailEnd type="oval" w="med" len="med"/>
          </a:ln>
        </p:spPr>
        <p:style>
          <a:lnRef idx="1">
            <a:schemeClr val="dk1"/>
          </a:lnRef>
          <a:fillRef idx="0">
            <a:schemeClr val="dk1"/>
          </a:fillRef>
          <a:effectRef idx="0">
            <a:schemeClr val="dk1"/>
          </a:effectRef>
          <a:fontRef idx="minor">
            <a:schemeClr val="tx1"/>
          </a:fontRef>
        </p:style>
      </p:cxnSp>
      <p:sp>
        <p:nvSpPr>
          <p:cNvPr id="29" name="Freeform 5">
            <a:extLst>
              <a:ext uri="{FF2B5EF4-FFF2-40B4-BE49-F238E27FC236}">
                <a16:creationId xmlns:a16="http://schemas.microsoft.com/office/drawing/2014/main" id="{B2AE7E44-2993-048E-17A6-0FBBC22F8B82}"/>
              </a:ext>
            </a:extLst>
          </p:cNvPr>
          <p:cNvSpPr>
            <a:spLocks/>
          </p:cNvSpPr>
          <p:nvPr/>
        </p:nvSpPr>
        <p:spPr bwMode="auto">
          <a:xfrm>
            <a:off x="1469386" y="1611451"/>
            <a:ext cx="604624" cy="573297"/>
          </a:xfrm>
          <a:custGeom>
            <a:avLst/>
            <a:gdLst>
              <a:gd name="T0" fmla="*/ 772 w 772"/>
              <a:gd name="T1" fmla="*/ 592 h 732"/>
              <a:gd name="T2" fmla="*/ 770 w 772"/>
              <a:gd name="T3" fmla="*/ 574 h 732"/>
              <a:gd name="T4" fmla="*/ 762 w 772"/>
              <a:gd name="T5" fmla="*/ 560 h 732"/>
              <a:gd name="T6" fmla="*/ 750 w 772"/>
              <a:gd name="T7" fmla="*/ 548 h 732"/>
              <a:gd name="T8" fmla="*/ 734 w 772"/>
              <a:gd name="T9" fmla="*/ 540 h 732"/>
              <a:gd name="T10" fmla="*/ 500 w 772"/>
              <a:gd name="T11" fmla="*/ 466 h 732"/>
              <a:gd name="T12" fmla="*/ 534 w 772"/>
              <a:gd name="T13" fmla="*/ 416 h 732"/>
              <a:gd name="T14" fmla="*/ 560 w 772"/>
              <a:gd name="T15" fmla="*/ 356 h 732"/>
              <a:gd name="T16" fmla="*/ 576 w 772"/>
              <a:gd name="T17" fmla="*/ 290 h 732"/>
              <a:gd name="T18" fmla="*/ 582 w 772"/>
              <a:gd name="T19" fmla="*/ 222 h 732"/>
              <a:gd name="T20" fmla="*/ 580 w 772"/>
              <a:gd name="T21" fmla="*/ 198 h 732"/>
              <a:gd name="T22" fmla="*/ 574 w 772"/>
              <a:gd name="T23" fmla="*/ 152 h 732"/>
              <a:gd name="T24" fmla="*/ 560 w 772"/>
              <a:gd name="T25" fmla="*/ 112 h 732"/>
              <a:gd name="T26" fmla="*/ 540 w 772"/>
              <a:gd name="T27" fmla="*/ 76 h 732"/>
              <a:gd name="T28" fmla="*/ 516 w 772"/>
              <a:gd name="T29" fmla="*/ 48 h 732"/>
              <a:gd name="T30" fmla="*/ 484 w 772"/>
              <a:gd name="T31" fmla="*/ 24 h 732"/>
              <a:gd name="T32" fmla="*/ 448 w 772"/>
              <a:gd name="T33" fmla="*/ 10 h 732"/>
              <a:gd name="T34" fmla="*/ 408 w 772"/>
              <a:gd name="T35" fmla="*/ 2 h 732"/>
              <a:gd name="T36" fmla="*/ 386 w 772"/>
              <a:gd name="T37" fmla="*/ 0 h 732"/>
              <a:gd name="T38" fmla="*/ 344 w 772"/>
              <a:gd name="T39" fmla="*/ 4 h 732"/>
              <a:gd name="T40" fmla="*/ 306 w 772"/>
              <a:gd name="T41" fmla="*/ 16 h 732"/>
              <a:gd name="T42" fmla="*/ 272 w 772"/>
              <a:gd name="T43" fmla="*/ 36 h 732"/>
              <a:gd name="T44" fmla="*/ 244 w 772"/>
              <a:gd name="T45" fmla="*/ 60 h 732"/>
              <a:gd name="T46" fmla="*/ 222 w 772"/>
              <a:gd name="T47" fmla="*/ 92 h 732"/>
              <a:gd name="T48" fmla="*/ 204 w 772"/>
              <a:gd name="T49" fmla="*/ 130 h 732"/>
              <a:gd name="T50" fmla="*/ 194 w 772"/>
              <a:gd name="T51" fmla="*/ 174 h 732"/>
              <a:gd name="T52" fmla="*/ 190 w 772"/>
              <a:gd name="T53" fmla="*/ 222 h 732"/>
              <a:gd name="T54" fmla="*/ 192 w 772"/>
              <a:gd name="T55" fmla="*/ 256 h 732"/>
              <a:gd name="T56" fmla="*/ 204 w 772"/>
              <a:gd name="T57" fmla="*/ 322 h 732"/>
              <a:gd name="T58" fmla="*/ 224 w 772"/>
              <a:gd name="T59" fmla="*/ 386 h 732"/>
              <a:gd name="T60" fmla="*/ 254 w 772"/>
              <a:gd name="T61" fmla="*/ 442 h 732"/>
              <a:gd name="T62" fmla="*/ 38 w 772"/>
              <a:gd name="T63" fmla="*/ 540 h 732"/>
              <a:gd name="T64" fmla="*/ 30 w 772"/>
              <a:gd name="T65" fmla="*/ 542 h 732"/>
              <a:gd name="T66" fmla="*/ 16 w 772"/>
              <a:gd name="T67" fmla="*/ 552 h 732"/>
              <a:gd name="T68" fmla="*/ 6 w 772"/>
              <a:gd name="T69" fmla="*/ 566 h 732"/>
              <a:gd name="T70" fmla="*/ 0 w 772"/>
              <a:gd name="T71" fmla="*/ 584 h 732"/>
              <a:gd name="T72" fmla="*/ 0 w 772"/>
              <a:gd name="T73" fmla="*/ 676 h 732"/>
              <a:gd name="T74" fmla="*/ 0 w 772"/>
              <a:gd name="T75" fmla="*/ 688 h 732"/>
              <a:gd name="T76" fmla="*/ 10 w 772"/>
              <a:gd name="T77" fmla="*/ 708 h 732"/>
              <a:gd name="T78" fmla="*/ 24 w 772"/>
              <a:gd name="T79" fmla="*/ 722 h 732"/>
              <a:gd name="T80" fmla="*/ 44 w 772"/>
              <a:gd name="T81" fmla="*/ 730 h 732"/>
              <a:gd name="T82" fmla="*/ 718 w 772"/>
              <a:gd name="T83" fmla="*/ 732 h 732"/>
              <a:gd name="T84" fmla="*/ 728 w 772"/>
              <a:gd name="T85" fmla="*/ 730 h 732"/>
              <a:gd name="T86" fmla="*/ 748 w 772"/>
              <a:gd name="T87" fmla="*/ 722 h 732"/>
              <a:gd name="T88" fmla="*/ 764 w 772"/>
              <a:gd name="T89" fmla="*/ 708 h 732"/>
              <a:gd name="T90" fmla="*/ 772 w 772"/>
              <a:gd name="T91" fmla="*/ 688 h 732"/>
              <a:gd name="T92" fmla="*/ 772 w 772"/>
              <a:gd name="T93" fmla="*/ 676 h 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72" h="732">
                <a:moveTo>
                  <a:pt x="772" y="592"/>
                </a:moveTo>
                <a:lnTo>
                  <a:pt x="772" y="592"/>
                </a:lnTo>
                <a:lnTo>
                  <a:pt x="772" y="584"/>
                </a:lnTo>
                <a:lnTo>
                  <a:pt x="770" y="574"/>
                </a:lnTo>
                <a:lnTo>
                  <a:pt x="766" y="566"/>
                </a:lnTo>
                <a:lnTo>
                  <a:pt x="762" y="560"/>
                </a:lnTo>
                <a:lnTo>
                  <a:pt x="756" y="552"/>
                </a:lnTo>
                <a:lnTo>
                  <a:pt x="750" y="548"/>
                </a:lnTo>
                <a:lnTo>
                  <a:pt x="742" y="542"/>
                </a:lnTo>
                <a:lnTo>
                  <a:pt x="734" y="540"/>
                </a:lnTo>
                <a:lnTo>
                  <a:pt x="500" y="466"/>
                </a:lnTo>
                <a:lnTo>
                  <a:pt x="500" y="466"/>
                </a:lnTo>
                <a:lnTo>
                  <a:pt x="518" y="442"/>
                </a:lnTo>
                <a:lnTo>
                  <a:pt x="534" y="416"/>
                </a:lnTo>
                <a:lnTo>
                  <a:pt x="548" y="386"/>
                </a:lnTo>
                <a:lnTo>
                  <a:pt x="560" y="356"/>
                </a:lnTo>
                <a:lnTo>
                  <a:pt x="570" y="322"/>
                </a:lnTo>
                <a:lnTo>
                  <a:pt x="576" y="290"/>
                </a:lnTo>
                <a:lnTo>
                  <a:pt x="580" y="256"/>
                </a:lnTo>
                <a:lnTo>
                  <a:pt x="582" y="222"/>
                </a:lnTo>
                <a:lnTo>
                  <a:pt x="582" y="222"/>
                </a:lnTo>
                <a:lnTo>
                  <a:pt x="580" y="198"/>
                </a:lnTo>
                <a:lnTo>
                  <a:pt x="578" y="174"/>
                </a:lnTo>
                <a:lnTo>
                  <a:pt x="574" y="152"/>
                </a:lnTo>
                <a:lnTo>
                  <a:pt x="568" y="130"/>
                </a:lnTo>
                <a:lnTo>
                  <a:pt x="560" y="112"/>
                </a:lnTo>
                <a:lnTo>
                  <a:pt x="552" y="92"/>
                </a:lnTo>
                <a:lnTo>
                  <a:pt x="540" y="76"/>
                </a:lnTo>
                <a:lnTo>
                  <a:pt x="528" y="60"/>
                </a:lnTo>
                <a:lnTo>
                  <a:pt x="516" y="48"/>
                </a:lnTo>
                <a:lnTo>
                  <a:pt x="500" y="36"/>
                </a:lnTo>
                <a:lnTo>
                  <a:pt x="484" y="24"/>
                </a:lnTo>
                <a:lnTo>
                  <a:pt x="466" y="16"/>
                </a:lnTo>
                <a:lnTo>
                  <a:pt x="448" y="10"/>
                </a:lnTo>
                <a:lnTo>
                  <a:pt x="428" y="4"/>
                </a:lnTo>
                <a:lnTo>
                  <a:pt x="408" y="2"/>
                </a:lnTo>
                <a:lnTo>
                  <a:pt x="386" y="0"/>
                </a:lnTo>
                <a:lnTo>
                  <a:pt x="386" y="0"/>
                </a:lnTo>
                <a:lnTo>
                  <a:pt x="364" y="2"/>
                </a:lnTo>
                <a:lnTo>
                  <a:pt x="344" y="4"/>
                </a:lnTo>
                <a:lnTo>
                  <a:pt x="324" y="10"/>
                </a:lnTo>
                <a:lnTo>
                  <a:pt x="306" y="16"/>
                </a:lnTo>
                <a:lnTo>
                  <a:pt x="288" y="24"/>
                </a:lnTo>
                <a:lnTo>
                  <a:pt x="272" y="36"/>
                </a:lnTo>
                <a:lnTo>
                  <a:pt x="258" y="48"/>
                </a:lnTo>
                <a:lnTo>
                  <a:pt x="244" y="60"/>
                </a:lnTo>
                <a:lnTo>
                  <a:pt x="232" y="76"/>
                </a:lnTo>
                <a:lnTo>
                  <a:pt x="222" y="92"/>
                </a:lnTo>
                <a:lnTo>
                  <a:pt x="212" y="112"/>
                </a:lnTo>
                <a:lnTo>
                  <a:pt x="204" y="130"/>
                </a:lnTo>
                <a:lnTo>
                  <a:pt x="198" y="152"/>
                </a:lnTo>
                <a:lnTo>
                  <a:pt x="194" y="174"/>
                </a:lnTo>
                <a:lnTo>
                  <a:pt x="192" y="198"/>
                </a:lnTo>
                <a:lnTo>
                  <a:pt x="190" y="222"/>
                </a:lnTo>
                <a:lnTo>
                  <a:pt x="190" y="222"/>
                </a:lnTo>
                <a:lnTo>
                  <a:pt x="192" y="256"/>
                </a:lnTo>
                <a:lnTo>
                  <a:pt x="196" y="290"/>
                </a:lnTo>
                <a:lnTo>
                  <a:pt x="204" y="322"/>
                </a:lnTo>
                <a:lnTo>
                  <a:pt x="212" y="356"/>
                </a:lnTo>
                <a:lnTo>
                  <a:pt x="224" y="386"/>
                </a:lnTo>
                <a:lnTo>
                  <a:pt x="238" y="416"/>
                </a:lnTo>
                <a:lnTo>
                  <a:pt x="254" y="442"/>
                </a:lnTo>
                <a:lnTo>
                  <a:pt x="272" y="466"/>
                </a:lnTo>
                <a:lnTo>
                  <a:pt x="38" y="540"/>
                </a:lnTo>
                <a:lnTo>
                  <a:pt x="38" y="540"/>
                </a:lnTo>
                <a:lnTo>
                  <a:pt x="30" y="542"/>
                </a:lnTo>
                <a:lnTo>
                  <a:pt x="22" y="548"/>
                </a:lnTo>
                <a:lnTo>
                  <a:pt x="16" y="552"/>
                </a:lnTo>
                <a:lnTo>
                  <a:pt x="10" y="560"/>
                </a:lnTo>
                <a:lnTo>
                  <a:pt x="6" y="566"/>
                </a:lnTo>
                <a:lnTo>
                  <a:pt x="2" y="574"/>
                </a:lnTo>
                <a:lnTo>
                  <a:pt x="0" y="584"/>
                </a:lnTo>
                <a:lnTo>
                  <a:pt x="0" y="592"/>
                </a:lnTo>
                <a:lnTo>
                  <a:pt x="0" y="676"/>
                </a:lnTo>
                <a:lnTo>
                  <a:pt x="0" y="676"/>
                </a:lnTo>
                <a:lnTo>
                  <a:pt x="0" y="688"/>
                </a:lnTo>
                <a:lnTo>
                  <a:pt x="4" y="698"/>
                </a:lnTo>
                <a:lnTo>
                  <a:pt x="10" y="708"/>
                </a:lnTo>
                <a:lnTo>
                  <a:pt x="16" y="716"/>
                </a:lnTo>
                <a:lnTo>
                  <a:pt x="24" y="722"/>
                </a:lnTo>
                <a:lnTo>
                  <a:pt x="34" y="728"/>
                </a:lnTo>
                <a:lnTo>
                  <a:pt x="44" y="730"/>
                </a:lnTo>
                <a:lnTo>
                  <a:pt x="56" y="732"/>
                </a:lnTo>
                <a:lnTo>
                  <a:pt x="718" y="732"/>
                </a:lnTo>
                <a:lnTo>
                  <a:pt x="718" y="732"/>
                </a:lnTo>
                <a:lnTo>
                  <a:pt x="728" y="730"/>
                </a:lnTo>
                <a:lnTo>
                  <a:pt x="740" y="728"/>
                </a:lnTo>
                <a:lnTo>
                  <a:pt x="748" y="722"/>
                </a:lnTo>
                <a:lnTo>
                  <a:pt x="756" y="716"/>
                </a:lnTo>
                <a:lnTo>
                  <a:pt x="764" y="708"/>
                </a:lnTo>
                <a:lnTo>
                  <a:pt x="768" y="698"/>
                </a:lnTo>
                <a:lnTo>
                  <a:pt x="772" y="688"/>
                </a:lnTo>
                <a:lnTo>
                  <a:pt x="772" y="676"/>
                </a:lnTo>
                <a:lnTo>
                  <a:pt x="772" y="676"/>
                </a:lnTo>
                <a:lnTo>
                  <a:pt x="772" y="592"/>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zh-CN" altLang="en-US" dirty="0"/>
          </a:p>
        </p:txBody>
      </p:sp>
      <p:grpSp>
        <p:nvGrpSpPr>
          <p:cNvPr id="30" name="组合 29">
            <a:extLst>
              <a:ext uri="{FF2B5EF4-FFF2-40B4-BE49-F238E27FC236}">
                <a16:creationId xmlns:a16="http://schemas.microsoft.com/office/drawing/2014/main" id="{F495B038-027F-9638-3F5D-FB607C2478EE}"/>
              </a:ext>
            </a:extLst>
          </p:cNvPr>
          <p:cNvGrpSpPr/>
          <p:nvPr/>
        </p:nvGrpSpPr>
        <p:grpSpPr>
          <a:xfrm>
            <a:off x="4027770" y="1719532"/>
            <a:ext cx="734634" cy="465216"/>
            <a:chOff x="5662466" y="2439430"/>
            <a:chExt cx="734634" cy="465216"/>
          </a:xfrm>
          <a:solidFill>
            <a:schemeClr val="accent1">
              <a:lumMod val="60000"/>
              <a:lumOff val="40000"/>
            </a:schemeClr>
          </a:solidFill>
        </p:grpSpPr>
        <p:sp>
          <p:nvSpPr>
            <p:cNvPr id="31" name="Freeform 6">
              <a:extLst>
                <a:ext uri="{FF2B5EF4-FFF2-40B4-BE49-F238E27FC236}">
                  <a16:creationId xmlns:a16="http://schemas.microsoft.com/office/drawing/2014/main" id="{80E7A4F8-2024-F134-7C2D-F36C5A15A527}"/>
                </a:ext>
              </a:extLst>
            </p:cNvPr>
            <p:cNvSpPr>
              <a:spLocks/>
            </p:cNvSpPr>
            <p:nvPr/>
          </p:nvSpPr>
          <p:spPr bwMode="auto">
            <a:xfrm>
              <a:off x="5789343" y="2693184"/>
              <a:ext cx="468349" cy="211462"/>
            </a:xfrm>
            <a:custGeom>
              <a:avLst/>
              <a:gdLst>
                <a:gd name="T0" fmla="*/ 302 w 598"/>
                <a:gd name="T1" fmla="*/ 72 h 270"/>
                <a:gd name="T2" fmla="*/ 302 w 598"/>
                <a:gd name="T3" fmla="*/ 72 h 270"/>
                <a:gd name="T4" fmla="*/ 274 w 598"/>
                <a:gd name="T5" fmla="*/ 70 h 270"/>
                <a:gd name="T6" fmla="*/ 260 w 598"/>
                <a:gd name="T7" fmla="*/ 68 h 270"/>
                <a:gd name="T8" fmla="*/ 244 w 598"/>
                <a:gd name="T9" fmla="*/ 62 h 270"/>
                <a:gd name="T10" fmla="*/ 80 w 598"/>
                <a:gd name="T11" fmla="*/ 0 h 270"/>
                <a:gd name="T12" fmla="*/ 0 w 598"/>
                <a:gd name="T13" fmla="*/ 0 h 270"/>
                <a:gd name="T14" fmla="*/ 0 w 598"/>
                <a:gd name="T15" fmla="*/ 98 h 270"/>
                <a:gd name="T16" fmla="*/ 0 w 598"/>
                <a:gd name="T17" fmla="*/ 98 h 270"/>
                <a:gd name="T18" fmla="*/ 2 w 598"/>
                <a:gd name="T19" fmla="*/ 110 h 270"/>
                <a:gd name="T20" fmla="*/ 4 w 598"/>
                <a:gd name="T21" fmla="*/ 122 h 270"/>
                <a:gd name="T22" fmla="*/ 8 w 598"/>
                <a:gd name="T23" fmla="*/ 132 h 270"/>
                <a:gd name="T24" fmla="*/ 14 w 598"/>
                <a:gd name="T25" fmla="*/ 144 h 270"/>
                <a:gd name="T26" fmla="*/ 22 w 598"/>
                <a:gd name="T27" fmla="*/ 152 h 270"/>
                <a:gd name="T28" fmla="*/ 30 w 598"/>
                <a:gd name="T29" fmla="*/ 162 h 270"/>
                <a:gd name="T30" fmla="*/ 40 w 598"/>
                <a:gd name="T31" fmla="*/ 168 h 270"/>
                <a:gd name="T32" fmla="*/ 50 w 598"/>
                <a:gd name="T33" fmla="*/ 174 h 270"/>
                <a:gd name="T34" fmla="*/ 248 w 598"/>
                <a:gd name="T35" fmla="*/ 260 h 270"/>
                <a:gd name="T36" fmla="*/ 248 w 598"/>
                <a:gd name="T37" fmla="*/ 260 h 270"/>
                <a:gd name="T38" fmla="*/ 260 w 598"/>
                <a:gd name="T39" fmla="*/ 264 h 270"/>
                <a:gd name="T40" fmla="*/ 272 w 598"/>
                <a:gd name="T41" fmla="*/ 268 h 270"/>
                <a:gd name="T42" fmla="*/ 298 w 598"/>
                <a:gd name="T43" fmla="*/ 270 h 270"/>
                <a:gd name="T44" fmla="*/ 326 w 598"/>
                <a:gd name="T45" fmla="*/ 268 h 270"/>
                <a:gd name="T46" fmla="*/ 338 w 598"/>
                <a:gd name="T47" fmla="*/ 264 h 270"/>
                <a:gd name="T48" fmla="*/ 348 w 598"/>
                <a:gd name="T49" fmla="*/ 260 h 270"/>
                <a:gd name="T50" fmla="*/ 548 w 598"/>
                <a:gd name="T51" fmla="*/ 174 h 270"/>
                <a:gd name="T52" fmla="*/ 548 w 598"/>
                <a:gd name="T53" fmla="*/ 174 h 270"/>
                <a:gd name="T54" fmla="*/ 558 w 598"/>
                <a:gd name="T55" fmla="*/ 168 h 270"/>
                <a:gd name="T56" fmla="*/ 568 w 598"/>
                <a:gd name="T57" fmla="*/ 162 h 270"/>
                <a:gd name="T58" fmla="*/ 576 w 598"/>
                <a:gd name="T59" fmla="*/ 152 h 270"/>
                <a:gd name="T60" fmla="*/ 584 w 598"/>
                <a:gd name="T61" fmla="*/ 144 h 270"/>
                <a:gd name="T62" fmla="*/ 590 w 598"/>
                <a:gd name="T63" fmla="*/ 132 h 270"/>
                <a:gd name="T64" fmla="*/ 594 w 598"/>
                <a:gd name="T65" fmla="*/ 120 h 270"/>
                <a:gd name="T66" fmla="*/ 598 w 598"/>
                <a:gd name="T67" fmla="*/ 110 h 270"/>
                <a:gd name="T68" fmla="*/ 598 w 598"/>
                <a:gd name="T69" fmla="*/ 98 h 270"/>
                <a:gd name="T70" fmla="*/ 598 w 598"/>
                <a:gd name="T71" fmla="*/ 0 h 270"/>
                <a:gd name="T72" fmla="*/ 510 w 598"/>
                <a:gd name="T73" fmla="*/ 0 h 270"/>
                <a:gd name="T74" fmla="*/ 366 w 598"/>
                <a:gd name="T75" fmla="*/ 62 h 270"/>
                <a:gd name="T76" fmla="*/ 366 w 598"/>
                <a:gd name="T77" fmla="*/ 62 h 270"/>
                <a:gd name="T78" fmla="*/ 352 w 598"/>
                <a:gd name="T79" fmla="*/ 66 h 270"/>
                <a:gd name="T80" fmla="*/ 336 w 598"/>
                <a:gd name="T81" fmla="*/ 70 h 270"/>
                <a:gd name="T82" fmla="*/ 320 w 598"/>
                <a:gd name="T83" fmla="*/ 72 h 270"/>
                <a:gd name="T84" fmla="*/ 302 w 598"/>
                <a:gd name="T85" fmla="*/ 72 h 270"/>
                <a:gd name="T86" fmla="*/ 302 w 598"/>
                <a:gd name="T87" fmla="*/ 72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98" h="270">
                  <a:moveTo>
                    <a:pt x="302" y="72"/>
                  </a:moveTo>
                  <a:lnTo>
                    <a:pt x="302" y="72"/>
                  </a:lnTo>
                  <a:lnTo>
                    <a:pt x="274" y="70"/>
                  </a:lnTo>
                  <a:lnTo>
                    <a:pt x="260" y="68"/>
                  </a:lnTo>
                  <a:lnTo>
                    <a:pt x="244" y="62"/>
                  </a:lnTo>
                  <a:lnTo>
                    <a:pt x="80" y="0"/>
                  </a:lnTo>
                  <a:lnTo>
                    <a:pt x="0" y="0"/>
                  </a:lnTo>
                  <a:lnTo>
                    <a:pt x="0" y="98"/>
                  </a:lnTo>
                  <a:lnTo>
                    <a:pt x="0" y="98"/>
                  </a:lnTo>
                  <a:lnTo>
                    <a:pt x="2" y="110"/>
                  </a:lnTo>
                  <a:lnTo>
                    <a:pt x="4" y="122"/>
                  </a:lnTo>
                  <a:lnTo>
                    <a:pt x="8" y="132"/>
                  </a:lnTo>
                  <a:lnTo>
                    <a:pt x="14" y="144"/>
                  </a:lnTo>
                  <a:lnTo>
                    <a:pt x="22" y="152"/>
                  </a:lnTo>
                  <a:lnTo>
                    <a:pt x="30" y="162"/>
                  </a:lnTo>
                  <a:lnTo>
                    <a:pt x="40" y="168"/>
                  </a:lnTo>
                  <a:lnTo>
                    <a:pt x="50" y="174"/>
                  </a:lnTo>
                  <a:lnTo>
                    <a:pt x="248" y="260"/>
                  </a:lnTo>
                  <a:lnTo>
                    <a:pt x="248" y="260"/>
                  </a:lnTo>
                  <a:lnTo>
                    <a:pt x="260" y="264"/>
                  </a:lnTo>
                  <a:lnTo>
                    <a:pt x="272" y="268"/>
                  </a:lnTo>
                  <a:lnTo>
                    <a:pt x="298" y="270"/>
                  </a:lnTo>
                  <a:lnTo>
                    <a:pt x="326" y="268"/>
                  </a:lnTo>
                  <a:lnTo>
                    <a:pt x="338" y="264"/>
                  </a:lnTo>
                  <a:lnTo>
                    <a:pt x="348" y="260"/>
                  </a:lnTo>
                  <a:lnTo>
                    <a:pt x="548" y="174"/>
                  </a:lnTo>
                  <a:lnTo>
                    <a:pt x="548" y="174"/>
                  </a:lnTo>
                  <a:lnTo>
                    <a:pt x="558" y="168"/>
                  </a:lnTo>
                  <a:lnTo>
                    <a:pt x="568" y="162"/>
                  </a:lnTo>
                  <a:lnTo>
                    <a:pt x="576" y="152"/>
                  </a:lnTo>
                  <a:lnTo>
                    <a:pt x="584" y="144"/>
                  </a:lnTo>
                  <a:lnTo>
                    <a:pt x="590" y="132"/>
                  </a:lnTo>
                  <a:lnTo>
                    <a:pt x="594" y="120"/>
                  </a:lnTo>
                  <a:lnTo>
                    <a:pt x="598" y="110"/>
                  </a:lnTo>
                  <a:lnTo>
                    <a:pt x="598" y="98"/>
                  </a:lnTo>
                  <a:lnTo>
                    <a:pt x="598" y="0"/>
                  </a:lnTo>
                  <a:lnTo>
                    <a:pt x="510" y="0"/>
                  </a:lnTo>
                  <a:lnTo>
                    <a:pt x="366" y="62"/>
                  </a:lnTo>
                  <a:lnTo>
                    <a:pt x="366" y="62"/>
                  </a:lnTo>
                  <a:lnTo>
                    <a:pt x="352" y="66"/>
                  </a:lnTo>
                  <a:lnTo>
                    <a:pt x="336" y="70"/>
                  </a:lnTo>
                  <a:lnTo>
                    <a:pt x="320" y="72"/>
                  </a:lnTo>
                  <a:lnTo>
                    <a:pt x="302" y="72"/>
                  </a:lnTo>
                  <a:lnTo>
                    <a:pt x="302"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Freeform 7">
              <a:extLst>
                <a:ext uri="{FF2B5EF4-FFF2-40B4-BE49-F238E27FC236}">
                  <a16:creationId xmlns:a16="http://schemas.microsoft.com/office/drawing/2014/main" id="{186AD51A-B00E-FEB0-4BA3-C23B0CE66127}"/>
                </a:ext>
              </a:extLst>
            </p:cNvPr>
            <p:cNvSpPr>
              <a:spLocks/>
            </p:cNvSpPr>
            <p:nvPr/>
          </p:nvSpPr>
          <p:spPr bwMode="auto">
            <a:xfrm>
              <a:off x="5662466" y="2439430"/>
              <a:ext cx="734634" cy="391596"/>
            </a:xfrm>
            <a:custGeom>
              <a:avLst/>
              <a:gdLst>
                <a:gd name="T0" fmla="*/ 22 w 938"/>
                <a:gd name="T1" fmla="*/ 196 h 500"/>
                <a:gd name="T2" fmla="*/ 416 w 938"/>
                <a:gd name="T3" fmla="*/ 348 h 500"/>
                <a:gd name="T4" fmla="*/ 416 w 938"/>
                <a:gd name="T5" fmla="*/ 348 h 500"/>
                <a:gd name="T6" fmla="*/ 428 w 938"/>
                <a:gd name="T7" fmla="*/ 352 h 500"/>
                <a:gd name="T8" fmla="*/ 440 w 938"/>
                <a:gd name="T9" fmla="*/ 354 h 500"/>
                <a:gd name="T10" fmla="*/ 466 w 938"/>
                <a:gd name="T11" fmla="*/ 356 h 500"/>
                <a:gd name="T12" fmla="*/ 494 w 938"/>
                <a:gd name="T13" fmla="*/ 352 h 500"/>
                <a:gd name="T14" fmla="*/ 506 w 938"/>
                <a:gd name="T15" fmla="*/ 350 h 500"/>
                <a:gd name="T16" fmla="*/ 518 w 938"/>
                <a:gd name="T17" fmla="*/ 346 h 500"/>
                <a:gd name="T18" fmla="*/ 894 w 938"/>
                <a:gd name="T19" fmla="*/ 188 h 500"/>
                <a:gd name="T20" fmla="*/ 894 w 938"/>
                <a:gd name="T21" fmla="*/ 422 h 500"/>
                <a:gd name="T22" fmla="*/ 870 w 938"/>
                <a:gd name="T23" fmla="*/ 500 h 500"/>
                <a:gd name="T24" fmla="*/ 938 w 938"/>
                <a:gd name="T25" fmla="*/ 500 h 500"/>
                <a:gd name="T26" fmla="*/ 914 w 938"/>
                <a:gd name="T27" fmla="*/ 420 h 500"/>
                <a:gd name="T28" fmla="*/ 914 w 938"/>
                <a:gd name="T29" fmla="*/ 178 h 500"/>
                <a:gd name="T30" fmla="*/ 912 w 938"/>
                <a:gd name="T31" fmla="*/ 178 h 500"/>
                <a:gd name="T32" fmla="*/ 912 w 938"/>
                <a:gd name="T33" fmla="*/ 178 h 500"/>
                <a:gd name="T34" fmla="*/ 918 w 938"/>
                <a:gd name="T35" fmla="*/ 174 h 500"/>
                <a:gd name="T36" fmla="*/ 922 w 938"/>
                <a:gd name="T37" fmla="*/ 170 h 500"/>
                <a:gd name="T38" fmla="*/ 922 w 938"/>
                <a:gd name="T39" fmla="*/ 164 h 500"/>
                <a:gd name="T40" fmla="*/ 922 w 938"/>
                <a:gd name="T41" fmla="*/ 160 h 500"/>
                <a:gd name="T42" fmla="*/ 920 w 938"/>
                <a:gd name="T43" fmla="*/ 156 h 500"/>
                <a:gd name="T44" fmla="*/ 916 w 938"/>
                <a:gd name="T45" fmla="*/ 152 h 500"/>
                <a:gd name="T46" fmla="*/ 910 w 938"/>
                <a:gd name="T47" fmla="*/ 148 h 500"/>
                <a:gd name="T48" fmla="*/ 902 w 938"/>
                <a:gd name="T49" fmla="*/ 144 h 500"/>
                <a:gd name="T50" fmla="*/ 518 w 938"/>
                <a:gd name="T51" fmla="*/ 8 h 500"/>
                <a:gd name="T52" fmla="*/ 518 w 938"/>
                <a:gd name="T53" fmla="*/ 8 h 500"/>
                <a:gd name="T54" fmla="*/ 506 w 938"/>
                <a:gd name="T55" fmla="*/ 4 h 500"/>
                <a:gd name="T56" fmla="*/ 494 w 938"/>
                <a:gd name="T57" fmla="*/ 2 h 500"/>
                <a:gd name="T58" fmla="*/ 466 w 938"/>
                <a:gd name="T59" fmla="*/ 0 h 500"/>
                <a:gd name="T60" fmla="*/ 440 w 938"/>
                <a:gd name="T61" fmla="*/ 2 h 500"/>
                <a:gd name="T62" fmla="*/ 426 w 938"/>
                <a:gd name="T63" fmla="*/ 6 h 500"/>
                <a:gd name="T64" fmla="*/ 416 w 938"/>
                <a:gd name="T65" fmla="*/ 8 h 500"/>
                <a:gd name="T66" fmla="*/ 22 w 938"/>
                <a:gd name="T67" fmla="*/ 156 h 500"/>
                <a:gd name="T68" fmla="*/ 22 w 938"/>
                <a:gd name="T69" fmla="*/ 156 h 500"/>
                <a:gd name="T70" fmla="*/ 12 w 938"/>
                <a:gd name="T71" fmla="*/ 162 h 500"/>
                <a:gd name="T72" fmla="*/ 6 w 938"/>
                <a:gd name="T73" fmla="*/ 166 h 500"/>
                <a:gd name="T74" fmla="*/ 2 w 938"/>
                <a:gd name="T75" fmla="*/ 172 h 500"/>
                <a:gd name="T76" fmla="*/ 0 w 938"/>
                <a:gd name="T77" fmla="*/ 176 h 500"/>
                <a:gd name="T78" fmla="*/ 2 w 938"/>
                <a:gd name="T79" fmla="*/ 182 h 500"/>
                <a:gd name="T80" fmla="*/ 6 w 938"/>
                <a:gd name="T81" fmla="*/ 186 h 500"/>
                <a:gd name="T82" fmla="*/ 12 w 938"/>
                <a:gd name="T83" fmla="*/ 192 h 500"/>
                <a:gd name="T84" fmla="*/ 22 w 938"/>
                <a:gd name="T85" fmla="*/ 196 h 500"/>
                <a:gd name="T86" fmla="*/ 22 w 938"/>
                <a:gd name="T87" fmla="*/ 196 h 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38" h="500">
                  <a:moveTo>
                    <a:pt x="22" y="196"/>
                  </a:moveTo>
                  <a:lnTo>
                    <a:pt x="416" y="348"/>
                  </a:lnTo>
                  <a:lnTo>
                    <a:pt x="416" y="348"/>
                  </a:lnTo>
                  <a:lnTo>
                    <a:pt x="428" y="352"/>
                  </a:lnTo>
                  <a:lnTo>
                    <a:pt x="440" y="354"/>
                  </a:lnTo>
                  <a:lnTo>
                    <a:pt x="466" y="356"/>
                  </a:lnTo>
                  <a:lnTo>
                    <a:pt x="494" y="352"/>
                  </a:lnTo>
                  <a:lnTo>
                    <a:pt x="506" y="350"/>
                  </a:lnTo>
                  <a:lnTo>
                    <a:pt x="518" y="346"/>
                  </a:lnTo>
                  <a:lnTo>
                    <a:pt x="894" y="188"/>
                  </a:lnTo>
                  <a:lnTo>
                    <a:pt x="894" y="422"/>
                  </a:lnTo>
                  <a:lnTo>
                    <a:pt x="870" y="500"/>
                  </a:lnTo>
                  <a:lnTo>
                    <a:pt x="938" y="500"/>
                  </a:lnTo>
                  <a:lnTo>
                    <a:pt x="914" y="420"/>
                  </a:lnTo>
                  <a:lnTo>
                    <a:pt x="914" y="178"/>
                  </a:lnTo>
                  <a:lnTo>
                    <a:pt x="912" y="178"/>
                  </a:lnTo>
                  <a:lnTo>
                    <a:pt x="912" y="178"/>
                  </a:lnTo>
                  <a:lnTo>
                    <a:pt x="918" y="174"/>
                  </a:lnTo>
                  <a:lnTo>
                    <a:pt x="922" y="170"/>
                  </a:lnTo>
                  <a:lnTo>
                    <a:pt x="922" y="164"/>
                  </a:lnTo>
                  <a:lnTo>
                    <a:pt x="922" y="160"/>
                  </a:lnTo>
                  <a:lnTo>
                    <a:pt x="920" y="156"/>
                  </a:lnTo>
                  <a:lnTo>
                    <a:pt x="916" y="152"/>
                  </a:lnTo>
                  <a:lnTo>
                    <a:pt x="910" y="148"/>
                  </a:lnTo>
                  <a:lnTo>
                    <a:pt x="902" y="144"/>
                  </a:lnTo>
                  <a:lnTo>
                    <a:pt x="518" y="8"/>
                  </a:lnTo>
                  <a:lnTo>
                    <a:pt x="518" y="8"/>
                  </a:lnTo>
                  <a:lnTo>
                    <a:pt x="506" y="4"/>
                  </a:lnTo>
                  <a:lnTo>
                    <a:pt x="494" y="2"/>
                  </a:lnTo>
                  <a:lnTo>
                    <a:pt x="466" y="0"/>
                  </a:lnTo>
                  <a:lnTo>
                    <a:pt x="440" y="2"/>
                  </a:lnTo>
                  <a:lnTo>
                    <a:pt x="426" y="6"/>
                  </a:lnTo>
                  <a:lnTo>
                    <a:pt x="416" y="8"/>
                  </a:lnTo>
                  <a:lnTo>
                    <a:pt x="22" y="156"/>
                  </a:lnTo>
                  <a:lnTo>
                    <a:pt x="22" y="156"/>
                  </a:lnTo>
                  <a:lnTo>
                    <a:pt x="12" y="162"/>
                  </a:lnTo>
                  <a:lnTo>
                    <a:pt x="6" y="166"/>
                  </a:lnTo>
                  <a:lnTo>
                    <a:pt x="2" y="172"/>
                  </a:lnTo>
                  <a:lnTo>
                    <a:pt x="0" y="176"/>
                  </a:lnTo>
                  <a:lnTo>
                    <a:pt x="2" y="182"/>
                  </a:lnTo>
                  <a:lnTo>
                    <a:pt x="6" y="186"/>
                  </a:lnTo>
                  <a:lnTo>
                    <a:pt x="12" y="192"/>
                  </a:lnTo>
                  <a:lnTo>
                    <a:pt x="22" y="196"/>
                  </a:lnTo>
                  <a:lnTo>
                    <a:pt x="22" y="1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33" name="Freeform 8">
            <a:extLst>
              <a:ext uri="{FF2B5EF4-FFF2-40B4-BE49-F238E27FC236}">
                <a16:creationId xmlns:a16="http://schemas.microsoft.com/office/drawing/2014/main" id="{BD29125C-D1A0-9CE2-6847-CE25F44F2860}"/>
              </a:ext>
            </a:extLst>
          </p:cNvPr>
          <p:cNvSpPr>
            <a:spLocks noEditPoints="1"/>
          </p:cNvSpPr>
          <p:nvPr/>
        </p:nvSpPr>
        <p:spPr bwMode="auto">
          <a:xfrm>
            <a:off x="6870732" y="1719532"/>
            <a:ext cx="671979" cy="465216"/>
          </a:xfrm>
          <a:custGeom>
            <a:avLst/>
            <a:gdLst>
              <a:gd name="T0" fmla="*/ 14 w 858"/>
              <a:gd name="T1" fmla="*/ 2 h 594"/>
              <a:gd name="T2" fmla="*/ 0 w 858"/>
              <a:gd name="T3" fmla="*/ 570 h 594"/>
              <a:gd name="T4" fmla="*/ 14 w 858"/>
              <a:gd name="T5" fmla="*/ 592 h 594"/>
              <a:gd name="T6" fmla="*/ 844 w 858"/>
              <a:gd name="T7" fmla="*/ 592 h 594"/>
              <a:gd name="T8" fmla="*/ 858 w 858"/>
              <a:gd name="T9" fmla="*/ 22 h 594"/>
              <a:gd name="T10" fmla="*/ 844 w 858"/>
              <a:gd name="T11" fmla="*/ 2 h 594"/>
              <a:gd name="T12" fmla="*/ 82 w 858"/>
              <a:gd name="T13" fmla="*/ 512 h 594"/>
              <a:gd name="T14" fmla="*/ 302 w 858"/>
              <a:gd name="T15" fmla="*/ 396 h 594"/>
              <a:gd name="T16" fmla="*/ 302 w 858"/>
              <a:gd name="T17" fmla="*/ 396 h 594"/>
              <a:gd name="T18" fmla="*/ 378 w 858"/>
              <a:gd name="T19" fmla="*/ 236 h 594"/>
              <a:gd name="T20" fmla="*/ 736 w 858"/>
              <a:gd name="T21" fmla="*/ 520 h 594"/>
              <a:gd name="T22" fmla="*/ 724 w 858"/>
              <a:gd name="T23" fmla="*/ 446 h 594"/>
              <a:gd name="T24" fmla="*/ 712 w 858"/>
              <a:gd name="T25" fmla="*/ 430 h 594"/>
              <a:gd name="T26" fmla="*/ 666 w 858"/>
              <a:gd name="T27" fmla="*/ 410 h 594"/>
              <a:gd name="T28" fmla="*/ 658 w 858"/>
              <a:gd name="T29" fmla="*/ 400 h 594"/>
              <a:gd name="T30" fmla="*/ 630 w 858"/>
              <a:gd name="T31" fmla="*/ 434 h 594"/>
              <a:gd name="T32" fmla="*/ 608 w 858"/>
              <a:gd name="T33" fmla="*/ 430 h 594"/>
              <a:gd name="T34" fmla="*/ 588 w 858"/>
              <a:gd name="T35" fmla="*/ 402 h 594"/>
              <a:gd name="T36" fmla="*/ 546 w 858"/>
              <a:gd name="T37" fmla="*/ 424 h 594"/>
              <a:gd name="T38" fmla="*/ 530 w 858"/>
              <a:gd name="T39" fmla="*/ 434 h 594"/>
              <a:gd name="T40" fmla="*/ 514 w 858"/>
              <a:gd name="T41" fmla="*/ 486 h 594"/>
              <a:gd name="T42" fmla="*/ 510 w 858"/>
              <a:gd name="T43" fmla="*/ 520 h 594"/>
              <a:gd name="T44" fmla="*/ 768 w 858"/>
              <a:gd name="T45" fmla="*/ 520 h 594"/>
              <a:gd name="T46" fmla="*/ 794 w 858"/>
              <a:gd name="T47" fmla="*/ 152 h 594"/>
              <a:gd name="T48" fmla="*/ 82 w 858"/>
              <a:gd name="T49" fmla="*/ 158 h 594"/>
              <a:gd name="T50" fmla="*/ 60 w 858"/>
              <a:gd name="T51" fmla="*/ 136 h 594"/>
              <a:gd name="T52" fmla="*/ 66 w 858"/>
              <a:gd name="T53" fmla="*/ 80 h 594"/>
              <a:gd name="T54" fmla="*/ 778 w 858"/>
              <a:gd name="T55" fmla="*/ 74 h 594"/>
              <a:gd name="T56" fmla="*/ 800 w 858"/>
              <a:gd name="T57" fmla="*/ 96 h 594"/>
              <a:gd name="T58" fmla="*/ 580 w 858"/>
              <a:gd name="T59" fmla="*/ 370 h 594"/>
              <a:gd name="T60" fmla="*/ 602 w 858"/>
              <a:gd name="T61" fmla="*/ 402 h 594"/>
              <a:gd name="T62" fmla="*/ 622 w 858"/>
              <a:gd name="T63" fmla="*/ 410 h 594"/>
              <a:gd name="T64" fmla="*/ 652 w 858"/>
              <a:gd name="T65" fmla="*/ 394 h 594"/>
              <a:gd name="T66" fmla="*/ 668 w 858"/>
              <a:gd name="T67" fmla="*/ 360 h 594"/>
              <a:gd name="T68" fmla="*/ 672 w 858"/>
              <a:gd name="T69" fmla="*/ 352 h 594"/>
              <a:gd name="T70" fmla="*/ 672 w 858"/>
              <a:gd name="T71" fmla="*/ 338 h 594"/>
              <a:gd name="T72" fmla="*/ 674 w 858"/>
              <a:gd name="T73" fmla="*/ 302 h 594"/>
              <a:gd name="T74" fmla="*/ 662 w 858"/>
              <a:gd name="T75" fmla="*/ 284 h 594"/>
              <a:gd name="T76" fmla="*/ 636 w 858"/>
              <a:gd name="T77" fmla="*/ 274 h 594"/>
              <a:gd name="T78" fmla="*/ 628 w 858"/>
              <a:gd name="T79" fmla="*/ 260 h 594"/>
              <a:gd name="T80" fmla="*/ 624 w 858"/>
              <a:gd name="T81" fmla="*/ 262 h 594"/>
              <a:gd name="T82" fmla="*/ 622 w 858"/>
              <a:gd name="T83" fmla="*/ 262 h 594"/>
              <a:gd name="T84" fmla="*/ 616 w 858"/>
              <a:gd name="T85" fmla="*/ 270 h 594"/>
              <a:gd name="T86" fmla="*/ 606 w 858"/>
              <a:gd name="T87" fmla="*/ 270 h 594"/>
              <a:gd name="T88" fmla="*/ 580 w 858"/>
              <a:gd name="T89" fmla="*/ 294 h 594"/>
              <a:gd name="T90" fmla="*/ 574 w 858"/>
              <a:gd name="T91" fmla="*/ 320 h 594"/>
              <a:gd name="T92" fmla="*/ 574 w 858"/>
              <a:gd name="T93" fmla="*/ 338 h 594"/>
              <a:gd name="T94" fmla="*/ 576 w 858"/>
              <a:gd name="T95" fmla="*/ 358 h 594"/>
              <a:gd name="T96" fmla="*/ 622 w 858"/>
              <a:gd name="T97" fmla="*/ 264 h 594"/>
              <a:gd name="T98" fmla="*/ 622 w 858"/>
              <a:gd name="T99" fmla="*/ 264 h 5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858" h="594">
                <a:moveTo>
                  <a:pt x="836" y="0"/>
                </a:moveTo>
                <a:lnTo>
                  <a:pt x="24" y="0"/>
                </a:lnTo>
                <a:lnTo>
                  <a:pt x="24" y="0"/>
                </a:lnTo>
                <a:lnTo>
                  <a:pt x="14" y="2"/>
                </a:lnTo>
                <a:lnTo>
                  <a:pt x="8" y="6"/>
                </a:lnTo>
                <a:lnTo>
                  <a:pt x="2" y="14"/>
                </a:lnTo>
                <a:lnTo>
                  <a:pt x="0" y="22"/>
                </a:lnTo>
                <a:lnTo>
                  <a:pt x="0" y="570"/>
                </a:lnTo>
                <a:lnTo>
                  <a:pt x="0" y="570"/>
                </a:lnTo>
                <a:lnTo>
                  <a:pt x="2" y="580"/>
                </a:lnTo>
                <a:lnTo>
                  <a:pt x="8" y="586"/>
                </a:lnTo>
                <a:lnTo>
                  <a:pt x="14" y="592"/>
                </a:lnTo>
                <a:lnTo>
                  <a:pt x="24" y="594"/>
                </a:lnTo>
                <a:lnTo>
                  <a:pt x="836" y="594"/>
                </a:lnTo>
                <a:lnTo>
                  <a:pt x="836" y="594"/>
                </a:lnTo>
                <a:lnTo>
                  <a:pt x="844" y="592"/>
                </a:lnTo>
                <a:lnTo>
                  <a:pt x="852" y="586"/>
                </a:lnTo>
                <a:lnTo>
                  <a:pt x="856" y="580"/>
                </a:lnTo>
                <a:lnTo>
                  <a:pt x="858" y="570"/>
                </a:lnTo>
                <a:lnTo>
                  <a:pt x="858" y="22"/>
                </a:lnTo>
                <a:lnTo>
                  <a:pt x="858" y="22"/>
                </a:lnTo>
                <a:lnTo>
                  <a:pt x="856" y="14"/>
                </a:lnTo>
                <a:lnTo>
                  <a:pt x="852" y="6"/>
                </a:lnTo>
                <a:lnTo>
                  <a:pt x="844" y="2"/>
                </a:lnTo>
                <a:lnTo>
                  <a:pt x="836" y="0"/>
                </a:lnTo>
                <a:lnTo>
                  <a:pt x="836" y="0"/>
                </a:lnTo>
                <a:close/>
                <a:moveTo>
                  <a:pt x="302" y="512"/>
                </a:moveTo>
                <a:lnTo>
                  <a:pt x="82" y="512"/>
                </a:lnTo>
                <a:lnTo>
                  <a:pt x="82" y="470"/>
                </a:lnTo>
                <a:lnTo>
                  <a:pt x="302" y="470"/>
                </a:lnTo>
                <a:lnTo>
                  <a:pt x="302" y="512"/>
                </a:lnTo>
                <a:close/>
                <a:moveTo>
                  <a:pt x="302" y="396"/>
                </a:moveTo>
                <a:lnTo>
                  <a:pt x="82" y="396"/>
                </a:lnTo>
                <a:lnTo>
                  <a:pt x="82" y="354"/>
                </a:lnTo>
                <a:lnTo>
                  <a:pt x="302" y="354"/>
                </a:lnTo>
                <a:lnTo>
                  <a:pt x="302" y="396"/>
                </a:lnTo>
                <a:close/>
                <a:moveTo>
                  <a:pt x="378" y="278"/>
                </a:moveTo>
                <a:lnTo>
                  <a:pt x="82" y="278"/>
                </a:lnTo>
                <a:lnTo>
                  <a:pt x="82" y="236"/>
                </a:lnTo>
                <a:lnTo>
                  <a:pt x="378" y="236"/>
                </a:lnTo>
                <a:lnTo>
                  <a:pt x="378" y="278"/>
                </a:lnTo>
                <a:close/>
                <a:moveTo>
                  <a:pt x="768" y="520"/>
                </a:moveTo>
                <a:lnTo>
                  <a:pt x="736" y="520"/>
                </a:lnTo>
                <a:lnTo>
                  <a:pt x="736" y="520"/>
                </a:lnTo>
                <a:lnTo>
                  <a:pt x="736" y="506"/>
                </a:lnTo>
                <a:lnTo>
                  <a:pt x="734" y="490"/>
                </a:lnTo>
                <a:lnTo>
                  <a:pt x="730" y="466"/>
                </a:lnTo>
                <a:lnTo>
                  <a:pt x="724" y="446"/>
                </a:lnTo>
                <a:lnTo>
                  <a:pt x="720" y="440"/>
                </a:lnTo>
                <a:lnTo>
                  <a:pt x="720" y="440"/>
                </a:lnTo>
                <a:lnTo>
                  <a:pt x="716" y="434"/>
                </a:lnTo>
                <a:lnTo>
                  <a:pt x="712" y="430"/>
                </a:lnTo>
                <a:lnTo>
                  <a:pt x="696" y="422"/>
                </a:lnTo>
                <a:lnTo>
                  <a:pt x="678" y="414"/>
                </a:lnTo>
                <a:lnTo>
                  <a:pt x="678" y="414"/>
                </a:lnTo>
                <a:lnTo>
                  <a:pt x="666" y="410"/>
                </a:lnTo>
                <a:lnTo>
                  <a:pt x="660" y="406"/>
                </a:lnTo>
                <a:lnTo>
                  <a:pt x="658" y="402"/>
                </a:lnTo>
                <a:lnTo>
                  <a:pt x="658" y="400"/>
                </a:lnTo>
                <a:lnTo>
                  <a:pt x="658" y="400"/>
                </a:lnTo>
                <a:lnTo>
                  <a:pt x="650" y="414"/>
                </a:lnTo>
                <a:lnTo>
                  <a:pt x="644" y="422"/>
                </a:lnTo>
                <a:lnTo>
                  <a:pt x="636" y="430"/>
                </a:lnTo>
                <a:lnTo>
                  <a:pt x="630" y="434"/>
                </a:lnTo>
                <a:lnTo>
                  <a:pt x="624" y="434"/>
                </a:lnTo>
                <a:lnTo>
                  <a:pt x="618" y="434"/>
                </a:lnTo>
                <a:lnTo>
                  <a:pt x="614" y="432"/>
                </a:lnTo>
                <a:lnTo>
                  <a:pt x="608" y="430"/>
                </a:lnTo>
                <a:lnTo>
                  <a:pt x="600" y="422"/>
                </a:lnTo>
                <a:lnTo>
                  <a:pt x="594" y="412"/>
                </a:lnTo>
                <a:lnTo>
                  <a:pt x="588" y="402"/>
                </a:lnTo>
                <a:lnTo>
                  <a:pt x="588" y="402"/>
                </a:lnTo>
                <a:lnTo>
                  <a:pt x="586" y="404"/>
                </a:lnTo>
                <a:lnTo>
                  <a:pt x="582" y="408"/>
                </a:lnTo>
                <a:lnTo>
                  <a:pt x="566" y="416"/>
                </a:lnTo>
                <a:lnTo>
                  <a:pt x="546" y="424"/>
                </a:lnTo>
                <a:lnTo>
                  <a:pt x="546" y="424"/>
                </a:lnTo>
                <a:lnTo>
                  <a:pt x="538" y="428"/>
                </a:lnTo>
                <a:lnTo>
                  <a:pt x="534" y="430"/>
                </a:lnTo>
                <a:lnTo>
                  <a:pt x="530" y="434"/>
                </a:lnTo>
                <a:lnTo>
                  <a:pt x="530" y="434"/>
                </a:lnTo>
                <a:lnTo>
                  <a:pt x="524" y="446"/>
                </a:lnTo>
                <a:lnTo>
                  <a:pt x="520" y="458"/>
                </a:lnTo>
                <a:lnTo>
                  <a:pt x="514" y="486"/>
                </a:lnTo>
                <a:lnTo>
                  <a:pt x="510" y="508"/>
                </a:lnTo>
                <a:lnTo>
                  <a:pt x="510" y="518"/>
                </a:lnTo>
                <a:lnTo>
                  <a:pt x="510" y="518"/>
                </a:lnTo>
                <a:lnTo>
                  <a:pt x="510" y="520"/>
                </a:lnTo>
                <a:lnTo>
                  <a:pt x="492" y="520"/>
                </a:lnTo>
                <a:lnTo>
                  <a:pt x="492" y="224"/>
                </a:lnTo>
                <a:lnTo>
                  <a:pt x="768" y="224"/>
                </a:lnTo>
                <a:lnTo>
                  <a:pt x="768" y="520"/>
                </a:lnTo>
                <a:close/>
                <a:moveTo>
                  <a:pt x="800" y="136"/>
                </a:moveTo>
                <a:lnTo>
                  <a:pt x="800" y="136"/>
                </a:lnTo>
                <a:lnTo>
                  <a:pt x="798" y="144"/>
                </a:lnTo>
                <a:lnTo>
                  <a:pt x="794" y="152"/>
                </a:lnTo>
                <a:lnTo>
                  <a:pt x="786" y="156"/>
                </a:lnTo>
                <a:lnTo>
                  <a:pt x="778" y="158"/>
                </a:lnTo>
                <a:lnTo>
                  <a:pt x="82" y="158"/>
                </a:lnTo>
                <a:lnTo>
                  <a:pt x="82" y="158"/>
                </a:lnTo>
                <a:lnTo>
                  <a:pt x="74" y="156"/>
                </a:lnTo>
                <a:lnTo>
                  <a:pt x="66" y="152"/>
                </a:lnTo>
                <a:lnTo>
                  <a:pt x="62" y="144"/>
                </a:lnTo>
                <a:lnTo>
                  <a:pt x="60" y="136"/>
                </a:lnTo>
                <a:lnTo>
                  <a:pt x="60" y="96"/>
                </a:lnTo>
                <a:lnTo>
                  <a:pt x="60" y="96"/>
                </a:lnTo>
                <a:lnTo>
                  <a:pt x="62" y="88"/>
                </a:lnTo>
                <a:lnTo>
                  <a:pt x="66" y="80"/>
                </a:lnTo>
                <a:lnTo>
                  <a:pt x="74" y="76"/>
                </a:lnTo>
                <a:lnTo>
                  <a:pt x="82" y="74"/>
                </a:lnTo>
                <a:lnTo>
                  <a:pt x="778" y="74"/>
                </a:lnTo>
                <a:lnTo>
                  <a:pt x="778" y="74"/>
                </a:lnTo>
                <a:lnTo>
                  <a:pt x="786" y="76"/>
                </a:lnTo>
                <a:lnTo>
                  <a:pt x="794" y="80"/>
                </a:lnTo>
                <a:lnTo>
                  <a:pt x="798" y="88"/>
                </a:lnTo>
                <a:lnTo>
                  <a:pt x="800" y="96"/>
                </a:lnTo>
                <a:lnTo>
                  <a:pt x="800" y="136"/>
                </a:lnTo>
                <a:close/>
                <a:moveTo>
                  <a:pt x="580" y="360"/>
                </a:moveTo>
                <a:lnTo>
                  <a:pt x="580" y="360"/>
                </a:lnTo>
                <a:lnTo>
                  <a:pt x="580" y="370"/>
                </a:lnTo>
                <a:lnTo>
                  <a:pt x="584" y="378"/>
                </a:lnTo>
                <a:lnTo>
                  <a:pt x="590" y="386"/>
                </a:lnTo>
                <a:lnTo>
                  <a:pt x="594" y="394"/>
                </a:lnTo>
                <a:lnTo>
                  <a:pt x="602" y="402"/>
                </a:lnTo>
                <a:lnTo>
                  <a:pt x="608" y="406"/>
                </a:lnTo>
                <a:lnTo>
                  <a:pt x="616" y="410"/>
                </a:lnTo>
                <a:lnTo>
                  <a:pt x="622" y="410"/>
                </a:lnTo>
                <a:lnTo>
                  <a:pt x="622" y="410"/>
                </a:lnTo>
                <a:lnTo>
                  <a:pt x="630" y="410"/>
                </a:lnTo>
                <a:lnTo>
                  <a:pt x="638" y="406"/>
                </a:lnTo>
                <a:lnTo>
                  <a:pt x="646" y="400"/>
                </a:lnTo>
                <a:lnTo>
                  <a:pt x="652" y="394"/>
                </a:lnTo>
                <a:lnTo>
                  <a:pt x="658" y="386"/>
                </a:lnTo>
                <a:lnTo>
                  <a:pt x="664" y="378"/>
                </a:lnTo>
                <a:lnTo>
                  <a:pt x="666" y="370"/>
                </a:lnTo>
                <a:lnTo>
                  <a:pt x="668" y="360"/>
                </a:lnTo>
                <a:lnTo>
                  <a:pt x="668" y="360"/>
                </a:lnTo>
                <a:lnTo>
                  <a:pt x="672" y="358"/>
                </a:lnTo>
                <a:lnTo>
                  <a:pt x="672" y="352"/>
                </a:lnTo>
                <a:lnTo>
                  <a:pt x="672" y="352"/>
                </a:lnTo>
                <a:lnTo>
                  <a:pt x="674" y="344"/>
                </a:lnTo>
                <a:lnTo>
                  <a:pt x="674" y="338"/>
                </a:lnTo>
                <a:lnTo>
                  <a:pt x="674" y="338"/>
                </a:lnTo>
                <a:lnTo>
                  <a:pt x="672" y="338"/>
                </a:lnTo>
                <a:lnTo>
                  <a:pt x="672" y="338"/>
                </a:lnTo>
                <a:lnTo>
                  <a:pt x="674" y="330"/>
                </a:lnTo>
                <a:lnTo>
                  <a:pt x="676" y="316"/>
                </a:lnTo>
                <a:lnTo>
                  <a:pt x="674" y="302"/>
                </a:lnTo>
                <a:lnTo>
                  <a:pt x="672" y="296"/>
                </a:lnTo>
                <a:lnTo>
                  <a:pt x="666" y="290"/>
                </a:lnTo>
                <a:lnTo>
                  <a:pt x="666" y="290"/>
                </a:lnTo>
                <a:lnTo>
                  <a:pt x="662" y="284"/>
                </a:lnTo>
                <a:lnTo>
                  <a:pt x="654" y="280"/>
                </a:lnTo>
                <a:lnTo>
                  <a:pt x="644" y="276"/>
                </a:lnTo>
                <a:lnTo>
                  <a:pt x="636" y="274"/>
                </a:lnTo>
                <a:lnTo>
                  <a:pt x="636" y="274"/>
                </a:lnTo>
                <a:lnTo>
                  <a:pt x="632" y="268"/>
                </a:lnTo>
                <a:lnTo>
                  <a:pt x="628" y="264"/>
                </a:lnTo>
                <a:lnTo>
                  <a:pt x="628" y="260"/>
                </a:lnTo>
                <a:lnTo>
                  <a:pt x="628" y="260"/>
                </a:lnTo>
                <a:lnTo>
                  <a:pt x="626" y="262"/>
                </a:lnTo>
                <a:lnTo>
                  <a:pt x="622" y="266"/>
                </a:lnTo>
                <a:lnTo>
                  <a:pt x="622" y="266"/>
                </a:lnTo>
                <a:lnTo>
                  <a:pt x="624" y="262"/>
                </a:lnTo>
                <a:lnTo>
                  <a:pt x="626" y="258"/>
                </a:lnTo>
                <a:lnTo>
                  <a:pt x="626" y="258"/>
                </a:lnTo>
                <a:lnTo>
                  <a:pt x="622" y="262"/>
                </a:lnTo>
                <a:lnTo>
                  <a:pt x="622" y="262"/>
                </a:lnTo>
                <a:lnTo>
                  <a:pt x="618" y="266"/>
                </a:lnTo>
                <a:lnTo>
                  <a:pt x="616" y="270"/>
                </a:lnTo>
                <a:lnTo>
                  <a:pt x="616" y="270"/>
                </a:lnTo>
                <a:lnTo>
                  <a:pt x="616" y="270"/>
                </a:lnTo>
                <a:lnTo>
                  <a:pt x="612" y="270"/>
                </a:lnTo>
                <a:lnTo>
                  <a:pt x="612" y="270"/>
                </a:lnTo>
                <a:lnTo>
                  <a:pt x="606" y="270"/>
                </a:lnTo>
                <a:lnTo>
                  <a:pt x="606" y="270"/>
                </a:lnTo>
                <a:lnTo>
                  <a:pt x="602" y="272"/>
                </a:lnTo>
                <a:lnTo>
                  <a:pt x="594" y="278"/>
                </a:lnTo>
                <a:lnTo>
                  <a:pt x="584" y="286"/>
                </a:lnTo>
                <a:lnTo>
                  <a:pt x="580" y="294"/>
                </a:lnTo>
                <a:lnTo>
                  <a:pt x="576" y="300"/>
                </a:lnTo>
                <a:lnTo>
                  <a:pt x="576" y="300"/>
                </a:lnTo>
                <a:lnTo>
                  <a:pt x="574" y="308"/>
                </a:lnTo>
                <a:lnTo>
                  <a:pt x="574" y="320"/>
                </a:lnTo>
                <a:lnTo>
                  <a:pt x="578" y="338"/>
                </a:lnTo>
                <a:lnTo>
                  <a:pt x="578" y="338"/>
                </a:lnTo>
                <a:lnTo>
                  <a:pt x="576" y="338"/>
                </a:lnTo>
                <a:lnTo>
                  <a:pt x="574" y="338"/>
                </a:lnTo>
                <a:lnTo>
                  <a:pt x="574" y="344"/>
                </a:lnTo>
                <a:lnTo>
                  <a:pt x="574" y="352"/>
                </a:lnTo>
                <a:lnTo>
                  <a:pt x="574" y="352"/>
                </a:lnTo>
                <a:lnTo>
                  <a:pt x="576" y="358"/>
                </a:lnTo>
                <a:lnTo>
                  <a:pt x="580" y="360"/>
                </a:lnTo>
                <a:lnTo>
                  <a:pt x="580" y="360"/>
                </a:lnTo>
                <a:close/>
                <a:moveTo>
                  <a:pt x="622" y="264"/>
                </a:moveTo>
                <a:lnTo>
                  <a:pt x="622" y="264"/>
                </a:lnTo>
                <a:lnTo>
                  <a:pt x="618" y="270"/>
                </a:lnTo>
                <a:lnTo>
                  <a:pt x="618" y="268"/>
                </a:lnTo>
                <a:lnTo>
                  <a:pt x="618" y="268"/>
                </a:lnTo>
                <a:lnTo>
                  <a:pt x="622" y="264"/>
                </a:lnTo>
                <a:lnTo>
                  <a:pt x="622" y="264"/>
                </a:lnTo>
                <a:close/>
              </a:path>
            </a:pathLst>
          </a:custGeom>
          <a:solidFill>
            <a:schemeClr val="accent4">
              <a:lumMod val="75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34" name="组合 33">
            <a:extLst>
              <a:ext uri="{FF2B5EF4-FFF2-40B4-BE49-F238E27FC236}">
                <a16:creationId xmlns:a16="http://schemas.microsoft.com/office/drawing/2014/main" id="{BAF6125A-0C5C-0E77-33B5-EB021B2627A0}"/>
              </a:ext>
            </a:extLst>
          </p:cNvPr>
          <p:cNvGrpSpPr/>
          <p:nvPr/>
        </p:nvGrpSpPr>
        <p:grpSpPr>
          <a:xfrm>
            <a:off x="9501782" y="1529998"/>
            <a:ext cx="726802" cy="736201"/>
            <a:chOff x="7639243" y="2325084"/>
            <a:chExt cx="726802" cy="736201"/>
          </a:xfrm>
          <a:solidFill>
            <a:schemeClr val="accent6">
              <a:lumMod val="60000"/>
              <a:lumOff val="40000"/>
            </a:schemeClr>
          </a:solidFill>
        </p:grpSpPr>
        <p:sp>
          <p:nvSpPr>
            <p:cNvPr id="35" name="Freeform 9">
              <a:extLst>
                <a:ext uri="{FF2B5EF4-FFF2-40B4-BE49-F238E27FC236}">
                  <a16:creationId xmlns:a16="http://schemas.microsoft.com/office/drawing/2014/main" id="{8E45FB79-0071-39D4-647B-7911509503D0}"/>
                </a:ext>
              </a:extLst>
            </p:cNvPr>
            <p:cNvSpPr>
              <a:spLocks noEditPoints="1"/>
            </p:cNvSpPr>
            <p:nvPr/>
          </p:nvSpPr>
          <p:spPr bwMode="auto">
            <a:xfrm>
              <a:off x="7639243" y="2621131"/>
              <a:ext cx="440154" cy="440154"/>
            </a:xfrm>
            <a:custGeom>
              <a:avLst/>
              <a:gdLst>
                <a:gd name="T0" fmla="*/ 508 w 562"/>
                <a:gd name="T1" fmla="*/ 110 h 562"/>
                <a:gd name="T2" fmla="*/ 398 w 562"/>
                <a:gd name="T3" fmla="*/ 108 h 562"/>
                <a:gd name="T4" fmla="*/ 380 w 562"/>
                <a:gd name="T5" fmla="*/ 98 h 562"/>
                <a:gd name="T6" fmla="*/ 340 w 562"/>
                <a:gd name="T7" fmla="*/ 82 h 562"/>
                <a:gd name="T8" fmla="*/ 320 w 562"/>
                <a:gd name="T9" fmla="*/ 0 h 562"/>
                <a:gd name="T10" fmla="*/ 242 w 562"/>
                <a:gd name="T11" fmla="*/ 76 h 562"/>
                <a:gd name="T12" fmla="*/ 220 w 562"/>
                <a:gd name="T13" fmla="*/ 82 h 562"/>
                <a:gd name="T14" fmla="*/ 182 w 562"/>
                <a:gd name="T15" fmla="*/ 98 h 562"/>
                <a:gd name="T16" fmla="*/ 110 w 562"/>
                <a:gd name="T17" fmla="*/ 54 h 562"/>
                <a:gd name="T18" fmla="*/ 108 w 562"/>
                <a:gd name="T19" fmla="*/ 164 h 562"/>
                <a:gd name="T20" fmla="*/ 98 w 562"/>
                <a:gd name="T21" fmla="*/ 182 h 562"/>
                <a:gd name="T22" fmla="*/ 82 w 562"/>
                <a:gd name="T23" fmla="*/ 220 h 562"/>
                <a:gd name="T24" fmla="*/ 0 w 562"/>
                <a:gd name="T25" fmla="*/ 242 h 562"/>
                <a:gd name="T26" fmla="*/ 78 w 562"/>
                <a:gd name="T27" fmla="*/ 320 h 562"/>
                <a:gd name="T28" fmla="*/ 82 w 562"/>
                <a:gd name="T29" fmla="*/ 340 h 562"/>
                <a:gd name="T30" fmla="*/ 98 w 562"/>
                <a:gd name="T31" fmla="*/ 378 h 562"/>
                <a:gd name="T32" fmla="*/ 54 w 562"/>
                <a:gd name="T33" fmla="*/ 452 h 562"/>
                <a:gd name="T34" fmla="*/ 164 w 562"/>
                <a:gd name="T35" fmla="*/ 452 h 562"/>
                <a:gd name="T36" fmla="*/ 182 w 562"/>
                <a:gd name="T37" fmla="*/ 464 h 562"/>
                <a:gd name="T38" fmla="*/ 220 w 562"/>
                <a:gd name="T39" fmla="*/ 480 h 562"/>
                <a:gd name="T40" fmla="*/ 242 w 562"/>
                <a:gd name="T41" fmla="*/ 562 h 562"/>
                <a:gd name="T42" fmla="*/ 320 w 562"/>
                <a:gd name="T43" fmla="*/ 484 h 562"/>
                <a:gd name="T44" fmla="*/ 340 w 562"/>
                <a:gd name="T45" fmla="*/ 478 h 562"/>
                <a:gd name="T46" fmla="*/ 380 w 562"/>
                <a:gd name="T47" fmla="*/ 464 h 562"/>
                <a:gd name="T48" fmla="*/ 452 w 562"/>
                <a:gd name="T49" fmla="*/ 506 h 562"/>
                <a:gd name="T50" fmla="*/ 452 w 562"/>
                <a:gd name="T51" fmla="*/ 396 h 562"/>
                <a:gd name="T52" fmla="*/ 464 w 562"/>
                <a:gd name="T53" fmla="*/ 378 h 562"/>
                <a:gd name="T54" fmla="*/ 480 w 562"/>
                <a:gd name="T55" fmla="*/ 340 h 562"/>
                <a:gd name="T56" fmla="*/ 562 w 562"/>
                <a:gd name="T57" fmla="*/ 320 h 562"/>
                <a:gd name="T58" fmla="*/ 484 w 562"/>
                <a:gd name="T59" fmla="*/ 240 h 562"/>
                <a:gd name="T60" fmla="*/ 480 w 562"/>
                <a:gd name="T61" fmla="*/ 220 h 562"/>
                <a:gd name="T62" fmla="*/ 464 w 562"/>
                <a:gd name="T63" fmla="*/ 182 h 562"/>
                <a:gd name="T64" fmla="*/ 452 w 562"/>
                <a:gd name="T65" fmla="*/ 164 h 562"/>
                <a:gd name="T66" fmla="*/ 280 w 562"/>
                <a:gd name="T67" fmla="*/ 366 h 562"/>
                <a:gd name="T68" fmla="*/ 248 w 562"/>
                <a:gd name="T69" fmla="*/ 360 h 562"/>
                <a:gd name="T70" fmla="*/ 220 w 562"/>
                <a:gd name="T71" fmla="*/ 342 h 562"/>
                <a:gd name="T72" fmla="*/ 202 w 562"/>
                <a:gd name="T73" fmla="*/ 314 h 562"/>
                <a:gd name="T74" fmla="*/ 194 w 562"/>
                <a:gd name="T75" fmla="*/ 280 h 562"/>
                <a:gd name="T76" fmla="*/ 196 w 562"/>
                <a:gd name="T77" fmla="*/ 262 h 562"/>
                <a:gd name="T78" fmla="*/ 210 w 562"/>
                <a:gd name="T79" fmla="*/ 232 h 562"/>
                <a:gd name="T80" fmla="*/ 232 w 562"/>
                <a:gd name="T81" fmla="*/ 210 h 562"/>
                <a:gd name="T82" fmla="*/ 264 w 562"/>
                <a:gd name="T83" fmla="*/ 196 h 562"/>
                <a:gd name="T84" fmla="*/ 280 w 562"/>
                <a:gd name="T85" fmla="*/ 194 h 562"/>
                <a:gd name="T86" fmla="*/ 314 w 562"/>
                <a:gd name="T87" fmla="*/ 202 h 562"/>
                <a:gd name="T88" fmla="*/ 342 w 562"/>
                <a:gd name="T89" fmla="*/ 220 h 562"/>
                <a:gd name="T90" fmla="*/ 360 w 562"/>
                <a:gd name="T91" fmla="*/ 246 h 562"/>
                <a:gd name="T92" fmla="*/ 366 w 562"/>
                <a:gd name="T93" fmla="*/ 280 h 562"/>
                <a:gd name="T94" fmla="*/ 366 w 562"/>
                <a:gd name="T95" fmla="*/ 298 h 562"/>
                <a:gd name="T96" fmla="*/ 352 w 562"/>
                <a:gd name="T97" fmla="*/ 328 h 562"/>
                <a:gd name="T98" fmla="*/ 328 w 562"/>
                <a:gd name="T99" fmla="*/ 352 h 562"/>
                <a:gd name="T100" fmla="*/ 298 w 562"/>
                <a:gd name="T101" fmla="*/ 364 h 562"/>
                <a:gd name="T102" fmla="*/ 280 w 562"/>
                <a:gd name="T103" fmla="*/ 3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62" h="562">
                  <a:moveTo>
                    <a:pt x="452" y="164"/>
                  </a:moveTo>
                  <a:lnTo>
                    <a:pt x="508" y="110"/>
                  </a:lnTo>
                  <a:lnTo>
                    <a:pt x="452" y="54"/>
                  </a:lnTo>
                  <a:lnTo>
                    <a:pt x="398" y="108"/>
                  </a:lnTo>
                  <a:lnTo>
                    <a:pt x="398" y="108"/>
                  </a:lnTo>
                  <a:lnTo>
                    <a:pt x="380" y="98"/>
                  </a:lnTo>
                  <a:lnTo>
                    <a:pt x="360" y="88"/>
                  </a:lnTo>
                  <a:lnTo>
                    <a:pt x="340" y="82"/>
                  </a:lnTo>
                  <a:lnTo>
                    <a:pt x="320" y="76"/>
                  </a:lnTo>
                  <a:lnTo>
                    <a:pt x="320" y="0"/>
                  </a:lnTo>
                  <a:lnTo>
                    <a:pt x="242" y="0"/>
                  </a:lnTo>
                  <a:lnTo>
                    <a:pt x="242" y="76"/>
                  </a:lnTo>
                  <a:lnTo>
                    <a:pt x="242" y="76"/>
                  </a:lnTo>
                  <a:lnTo>
                    <a:pt x="220" y="82"/>
                  </a:lnTo>
                  <a:lnTo>
                    <a:pt x="202" y="88"/>
                  </a:lnTo>
                  <a:lnTo>
                    <a:pt x="182" y="98"/>
                  </a:lnTo>
                  <a:lnTo>
                    <a:pt x="164" y="108"/>
                  </a:lnTo>
                  <a:lnTo>
                    <a:pt x="110" y="54"/>
                  </a:lnTo>
                  <a:lnTo>
                    <a:pt x="54" y="110"/>
                  </a:lnTo>
                  <a:lnTo>
                    <a:pt x="108" y="164"/>
                  </a:lnTo>
                  <a:lnTo>
                    <a:pt x="108" y="164"/>
                  </a:lnTo>
                  <a:lnTo>
                    <a:pt x="98" y="182"/>
                  </a:lnTo>
                  <a:lnTo>
                    <a:pt x="90" y="200"/>
                  </a:lnTo>
                  <a:lnTo>
                    <a:pt x="82" y="220"/>
                  </a:lnTo>
                  <a:lnTo>
                    <a:pt x="78" y="242"/>
                  </a:lnTo>
                  <a:lnTo>
                    <a:pt x="0" y="242"/>
                  </a:lnTo>
                  <a:lnTo>
                    <a:pt x="0" y="320"/>
                  </a:lnTo>
                  <a:lnTo>
                    <a:pt x="78" y="320"/>
                  </a:lnTo>
                  <a:lnTo>
                    <a:pt x="78" y="320"/>
                  </a:lnTo>
                  <a:lnTo>
                    <a:pt x="82" y="340"/>
                  </a:lnTo>
                  <a:lnTo>
                    <a:pt x="90" y="360"/>
                  </a:lnTo>
                  <a:lnTo>
                    <a:pt x="98" y="378"/>
                  </a:lnTo>
                  <a:lnTo>
                    <a:pt x="108" y="396"/>
                  </a:lnTo>
                  <a:lnTo>
                    <a:pt x="54" y="452"/>
                  </a:lnTo>
                  <a:lnTo>
                    <a:pt x="110" y="506"/>
                  </a:lnTo>
                  <a:lnTo>
                    <a:pt x="164" y="452"/>
                  </a:lnTo>
                  <a:lnTo>
                    <a:pt x="164" y="452"/>
                  </a:lnTo>
                  <a:lnTo>
                    <a:pt x="182" y="464"/>
                  </a:lnTo>
                  <a:lnTo>
                    <a:pt x="202" y="472"/>
                  </a:lnTo>
                  <a:lnTo>
                    <a:pt x="220" y="480"/>
                  </a:lnTo>
                  <a:lnTo>
                    <a:pt x="242" y="484"/>
                  </a:lnTo>
                  <a:lnTo>
                    <a:pt x="242" y="562"/>
                  </a:lnTo>
                  <a:lnTo>
                    <a:pt x="320" y="562"/>
                  </a:lnTo>
                  <a:lnTo>
                    <a:pt x="320" y="484"/>
                  </a:lnTo>
                  <a:lnTo>
                    <a:pt x="320" y="484"/>
                  </a:lnTo>
                  <a:lnTo>
                    <a:pt x="340" y="478"/>
                  </a:lnTo>
                  <a:lnTo>
                    <a:pt x="360" y="472"/>
                  </a:lnTo>
                  <a:lnTo>
                    <a:pt x="380" y="464"/>
                  </a:lnTo>
                  <a:lnTo>
                    <a:pt x="398" y="452"/>
                  </a:lnTo>
                  <a:lnTo>
                    <a:pt x="452" y="506"/>
                  </a:lnTo>
                  <a:lnTo>
                    <a:pt x="508" y="452"/>
                  </a:lnTo>
                  <a:lnTo>
                    <a:pt x="452" y="396"/>
                  </a:lnTo>
                  <a:lnTo>
                    <a:pt x="452" y="396"/>
                  </a:lnTo>
                  <a:lnTo>
                    <a:pt x="464" y="378"/>
                  </a:lnTo>
                  <a:lnTo>
                    <a:pt x="472" y="360"/>
                  </a:lnTo>
                  <a:lnTo>
                    <a:pt x="480" y="340"/>
                  </a:lnTo>
                  <a:lnTo>
                    <a:pt x="484" y="320"/>
                  </a:lnTo>
                  <a:lnTo>
                    <a:pt x="562" y="320"/>
                  </a:lnTo>
                  <a:lnTo>
                    <a:pt x="562" y="240"/>
                  </a:lnTo>
                  <a:lnTo>
                    <a:pt x="484" y="240"/>
                  </a:lnTo>
                  <a:lnTo>
                    <a:pt x="484" y="240"/>
                  </a:lnTo>
                  <a:lnTo>
                    <a:pt x="480" y="220"/>
                  </a:lnTo>
                  <a:lnTo>
                    <a:pt x="472" y="200"/>
                  </a:lnTo>
                  <a:lnTo>
                    <a:pt x="464" y="182"/>
                  </a:lnTo>
                  <a:lnTo>
                    <a:pt x="452" y="164"/>
                  </a:lnTo>
                  <a:lnTo>
                    <a:pt x="452" y="164"/>
                  </a:lnTo>
                  <a:close/>
                  <a:moveTo>
                    <a:pt x="280" y="366"/>
                  </a:moveTo>
                  <a:lnTo>
                    <a:pt x="280" y="366"/>
                  </a:lnTo>
                  <a:lnTo>
                    <a:pt x="264" y="364"/>
                  </a:lnTo>
                  <a:lnTo>
                    <a:pt x="248" y="360"/>
                  </a:lnTo>
                  <a:lnTo>
                    <a:pt x="232" y="352"/>
                  </a:lnTo>
                  <a:lnTo>
                    <a:pt x="220" y="342"/>
                  </a:lnTo>
                  <a:lnTo>
                    <a:pt x="210" y="328"/>
                  </a:lnTo>
                  <a:lnTo>
                    <a:pt x="202" y="314"/>
                  </a:lnTo>
                  <a:lnTo>
                    <a:pt x="196" y="298"/>
                  </a:lnTo>
                  <a:lnTo>
                    <a:pt x="194" y="280"/>
                  </a:lnTo>
                  <a:lnTo>
                    <a:pt x="194" y="280"/>
                  </a:lnTo>
                  <a:lnTo>
                    <a:pt x="196" y="262"/>
                  </a:lnTo>
                  <a:lnTo>
                    <a:pt x="202" y="246"/>
                  </a:lnTo>
                  <a:lnTo>
                    <a:pt x="210" y="232"/>
                  </a:lnTo>
                  <a:lnTo>
                    <a:pt x="220" y="220"/>
                  </a:lnTo>
                  <a:lnTo>
                    <a:pt x="232" y="210"/>
                  </a:lnTo>
                  <a:lnTo>
                    <a:pt x="248" y="202"/>
                  </a:lnTo>
                  <a:lnTo>
                    <a:pt x="264" y="196"/>
                  </a:lnTo>
                  <a:lnTo>
                    <a:pt x="280" y="194"/>
                  </a:lnTo>
                  <a:lnTo>
                    <a:pt x="280" y="194"/>
                  </a:lnTo>
                  <a:lnTo>
                    <a:pt x="298" y="196"/>
                  </a:lnTo>
                  <a:lnTo>
                    <a:pt x="314" y="202"/>
                  </a:lnTo>
                  <a:lnTo>
                    <a:pt x="328" y="210"/>
                  </a:lnTo>
                  <a:lnTo>
                    <a:pt x="342" y="220"/>
                  </a:lnTo>
                  <a:lnTo>
                    <a:pt x="352" y="232"/>
                  </a:lnTo>
                  <a:lnTo>
                    <a:pt x="360" y="246"/>
                  </a:lnTo>
                  <a:lnTo>
                    <a:pt x="366" y="262"/>
                  </a:lnTo>
                  <a:lnTo>
                    <a:pt x="366" y="280"/>
                  </a:lnTo>
                  <a:lnTo>
                    <a:pt x="366" y="280"/>
                  </a:lnTo>
                  <a:lnTo>
                    <a:pt x="366" y="298"/>
                  </a:lnTo>
                  <a:lnTo>
                    <a:pt x="360" y="314"/>
                  </a:lnTo>
                  <a:lnTo>
                    <a:pt x="352" y="328"/>
                  </a:lnTo>
                  <a:lnTo>
                    <a:pt x="342" y="342"/>
                  </a:lnTo>
                  <a:lnTo>
                    <a:pt x="328" y="352"/>
                  </a:lnTo>
                  <a:lnTo>
                    <a:pt x="314" y="360"/>
                  </a:lnTo>
                  <a:lnTo>
                    <a:pt x="298" y="364"/>
                  </a:lnTo>
                  <a:lnTo>
                    <a:pt x="280" y="366"/>
                  </a:lnTo>
                  <a:lnTo>
                    <a:pt x="280" y="3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Freeform 10">
              <a:extLst>
                <a:ext uri="{FF2B5EF4-FFF2-40B4-BE49-F238E27FC236}">
                  <a16:creationId xmlns:a16="http://schemas.microsoft.com/office/drawing/2014/main" id="{0B82F632-B9AD-19F2-436A-AB6C19D7BC8E}"/>
                </a:ext>
              </a:extLst>
            </p:cNvPr>
            <p:cNvSpPr>
              <a:spLocks noEditPoints="1"/>
            </p:cNvSpPr>
            <p:nvPr/>
          </p:nvSpPr>
          <p:spPr bwMode="auto">
            <a:xfrm>
              <a:off x="7799014" y="2325084"/>
              <a:ext cx="567031" cy="570164"/>
            </a:xfrm>
            <a:custGeom>
              <a:avLst/>
              <a:gdLst>
                <a:gd name="T0" fmla="*/ 704 w 724"/>
                <a:gd name="T1" fmla="*/ 616 h 728"/>
                <a:gd name="T2" fmla="*/ 706 w 724"/>
                <a:gd name="T3" fmla="*/ 616 h 728"/>
                <a:gd name="T4" fmla="*/ 322 w 724"/>
                <a:gd name="T5" fmla="*/ 232 h 728"/>
                <a:gd name="T6" fmla="*/ 322 w 724"/>
                <a:gd name="T7" fmla="*/ 50 h 728"/>
                <a:gd name="T8" fmla="*/ 136 w 724"/>
                <a:gd name="T9" fmla="*/ 0 h 728"/>
                <a:gd name="T10" fmla="*/ 116 w 724"/>
                <a:gd name="T11" fmla="*/ 20 h 728"/>
                <a:gd name="T12" fmla="*/ 214 w 724"/>
                <a:gd name="T13" fmla="*/ 118 h 728"/>
                <a:gd name="T14" fmla="*/ 118 w 724"/>
                <a:gd name="T15" fmla="*/ 214 h 728"/>
                <a:gd name="T16" fmla="*/ 20 w 724"/>
                <a:gd name="T17" fmla="*/ 116 h 728"/>
                <a:gd name="T18" fmla="*/ 0 w 724"/>
                <a:gd name="T19" fmla="*/ 136 h 728"/>
                <a:gd name="T20" fmla="*/ 50 w 724"/>
                <a:gd name="T21" fmla="*/ 322 h 728"/>
                <a:gd name="T22" fmla="*/ 226 w 724"/>
                <a:gd name="T23" fmla="*/ 322 h 728"/>
                <a:gd name="T24" fmla="*/ 226 w 724"/>
                <a:gd name="T25" fmla="*/ 322 h 728"/>
                <a:gd name="T26" fmla="*/ 610 w 724"/>
                <a:gd name="T27" fmla="*/ 710 h 728"/>
                <a:gd name="T28" fmla="*/ 612 w 724"/>
                <a:gd name="T29" fmla="*/ 710 h 728"/>
                <a:gd name="T30" fmla="*/ 612 w 724"/>
                <a:gd name="T31" fmla="*/ 710 h 728"/>
                <a:gd name="T32" fmla="*/ 622 w 724"/>
                <a:gd name="T33" fmla="*/ 718 h 728"/>
                <a:gd name="T34" fmla="*/ 634 w 724"/>
                <a:gd name="T35" fmla="*/ 724 h 728"/>
                <a:gd name="T36" fmla="*/ 646 w 724"/>
                <a:gd name="T37" fmla="*/ 728 h 728"/>
                <a:gd name="T38" fmla="*/ 658 w 724"/>
                <a:gd name="T39" fmla="*/ 728 h 728"/>
                <a:gd name="T40" fmla="*/ 670 w 724"/>
                <a:gd name="T41" fmla="*/ 728 h 728"/>
                <a:gd name="T42" fmla="*/ 682 w 724"/>
                <a:gd name="T43" fmla="*/ 724 h 728"/>
                <a:gd name="T44" fmla="*/ 694 w 724"/>
                <a:gd name="T45" fmla="*/ 718 h 728"/>
                <a:gd name="T46" fmla="*/ 704 w 724"/>
                <a:gd name="T47" fmla="*/ 710 h 728"/>
                <a:gd name="T48" fmla="*/ 704 w 724"/>
                <a:gd name="T49" fmla="*/ 710 h 728"/>
                <a:gd name="T50" fmla="*/ 712 w 724"/>
                <a:gd name="T51" fmla="*/ 700 h 728"/>
                <a:gd name="T52" fmla="*/ 718 w 724"/>
                <a:gd name="T53" fmla="*/ 688 h 728"/>
                <a:gd name="T54" fmla="*/ 722 w 724"/>
                <a:gd name="T55" fmla="*/ 676 h 728"/>
                <a:gd name="T56" fmla="*/ 724 w 724"/>
                <a:gd name="T57" fmla="*/ 664 h 728"/>
                <a:gd name="T58" fmla="*/ 722 w 724"/>
                <a:gd name="T59" fmla="*/ 652 h 728"/>
                <a:gd name="T60" fmla="*/ 718 w 724"/>
                <a:gd name="T61" fmla="*/ 638 h 728"/>
                <a:gd name="T62" fmla="*/ 712 w 724"/>
                <a:gd name="T63" fmla="*/ 628 h 728"/>
                <a:gd name="T64" fmla="*/ 704 w 724"/>
                <a:gd name="T65" fmla="*/ 616 h 728"/>
                <a:gd name="T66" fmla="*/ 704 w 724"/>
                <a:gd name="T67" fmla="*/ 616 h 728"/>
                <a:gd name="T68" fmla="*/ 680 w 724"/>
                <a:gd name="T69" fmla="*/ 686 h 728"/>
                <a:gd name="T70" fmla="*/ 680 w 724"/>
                <a:gd name="T71" fmla="*/ 686 h 728"/>
                <a:gd name="T72" fmla="*/ 670 w 724"/>
                <a:gd name="T73" fmla="*/ 692 h 728"/>
                <a:gd name="T74" fmla="*/ 658 w 724"/>
                <a:gd name="T75" fmla="*/ 694 h 728"/>
                <a:gd name="T76" fmla="*/ 648 w 724"/>
                <a:gd name="T77" fmla="*/ 692 h 728"/>
                <a:gd name="T78" fmla="*/ 642 w 724"/>
                <a:gd name="T79" fmla="*/ 690 h 728"/>
                <a:gd name="T80" fmla="*/ 638 w 724"/>
                <a:gd name="T81" fmla="*/ 686 h 728"/>
                <a:gd name="T82" fmla="*/ 638 w 724"/>
                <a:gd name="T83" fmla="*/ 686 h 728"/>
                <a:gd name="T84" fmla="*/ 632 w 724"/>
                <a:gd name="T85" fmla="*/ 676 h 728"/>
                <a:gd name="T86" fmla="*/ 630 w 724"/>
                <a:gd name="T87" fmla="*/ 664 h 728"/>
                <a:gd name="T88" fmla="*/ 632 w 724"/>
                <a:gd name="T89" fmla="*/ 654 h 728"/>
                <a:gd name="T90" fmla="*/ 638 w 724"/>
                <a:gd name="T91" fmla="*/ 644 h 728"/>
                <a:gd name="T92" fmla="*/ 638 w 724"/>
                <a:gd name="T93" fmla="*/ 644 h 728"/>
                <a:gd name="T94" fmla="*/ 648 w 724"/>
                <a:gd name="T95" fmla="*/ 638 h 728"/>
                <a:gd name="T96" fmla="*/ 658 w 724"/>
                <a:gd name="T97" fmla="*/ 636 h 728"/>
                <a:gd name="T98" fmla="*/ 670 w 724"/>
                <a:gd name="T99" fmla="*/ 638 h 728"/>
                <a:gd name="T100" fmla="*/ 680 w 724"/>
                <a:gd name="T101" fmla="*/ 644 h 728"/>
                <a:gd name="T102" fmla="*/ 680 w 724"/>
                <a:gd name="T103" fmla="*/ 644 h 728"/>
                <a:gd name="T104" fmla="*/ 686 w 724"/>
                <a:gd name="T105" fmla="*/ 654 h 728"/>
                <a:gd name="T106" fmla="*/ 688 w 724"/>
                <a:gd name="T107" fmla="*/ 664 h 728"/>
                <a:gd name="T108" fmla="*/ 686 w 724"/>
                <a:gd name="T109" fmla="*/ 676 h 728"/>
                <a:gd name="T110" fmla="*/ 684 w 724"/>
                <a:gd name="T111" fmla="*/ 680 h 728"/>
                <a:gd name="T112" fmla="*/ 680 w 724"/>
                <a:gd name="T113" fmla="*/ 686 h 728"/>
                <a:gd name="T114" fmla="*/ 680 w 724"/>
                <a:gd name="T115" fmla="*/ 686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24" h="728">
                  <a:moveTo>
                    <a:pt x="704" y="616"/>
                  </a:moveTo>
                  <a:lnTo>
                    <a:pt x="706" y="616"/>
                  </a:lnTo>
                  <a:lnTo>
                    <a:pt x="322" y="232"/>
                  </a:lnTo>
                  <a:lnTo>
                    <a:pt x="322" y="50"/>
                  </a:lnTo>
                  <a:lnTo>
                    <a:pt x="136" y="0"/>
                  </a:lnTo>
                  <a:lnTo>
                    <a:pt x="116" y="20"/>
                  </a:lnTo>
                  <a:lnTo>
                    <a:pt x="214" y="118"/>
                  </a:lnTo>
                  <a:lnTo>
                    <a:pt x="118" y="214"/>
                  </a:lnTo>
                  <a:lnTo>
                    <a:pt x="20" y="116"/>
                  </a:lnTo>
                  <a:lnTo>
                    <a:pt x="0" y="136"/>
                  </a:lnTo>
                  <a:lnTo>
                    <a:pt x="50" y="322"/>
                  </a:lnTo>
                  <a:lnTo>
                    <a:pt x="226" y="322"/>
                  </a:lnTo>
                  <a:lnTo>
                    <a:pt x="226" y="322"/>
                  </a:lnTo>
                  <a:lnTo>
                    <a:pt x="610" y="710"/>
                  </a:lnTo>
                  <a:lnTo>
                    <a:pt x="612" y="710"/>
                  </a:lnTo>
                  <a:lnTo>
                    <a:pt x="612" y="710"/>
                  </a:lnTo>
                  <a:lnTo>
                    <a:pt x="622" y="718"/>
                  </a:lnTo>
                  <a:lnTo>
                    <a:pt x="634" y="724"/>
                  </a:lnTo>
                  <a:lnTo>
                    <a:pt x="646" y="728"/>
                  </a:lnTo>
                  <a:lnTo>
                    <a:pt x="658" y="728"/>
                  </a:lnTo>
                  <a:lnTo>
                    <a:pt x="670" y="728"/>
                  </a:lnTo>
                  <a:lnTo>
                    <a:pt x="682" y="724"/>
                  </a:lnTo>
                  <a:lnTo>
                    <a:pt x="694" y="718"/>
                  </a:lnTo>
                  <a:lnTo>
                    <a:pt x="704" y="710"/>
                  </a:lnTo>
                  <a:lnTo>
                    <a:pt x="704" y="710"/>
                  </a:lnTo>
                  <a:lnTo>
                    <a:pt x="712" y="700"/>
                  </a:lnTo>
                  <a:lnTo>
                    <a:pt x="718" y="688"/>
                  </a:lnTo>
                  <a:lnTo>
                    <a:pt x="722" y="676"/>
                  </a:lnTo>
                  <a:lnTo>
                    <a:pt x="724" y="664"/>
                  </a:lnTo>
                  <a:lnTo>
                    <a:pt x="722" y="652"/>
                  </a:lnTo>
                  <a:lnTo>
                    <a:pt x="718" y="638"/>
                  </a:lnTo>
                  <a:lnTo>
                    <a:pt x="712" y="628"/>
                  </a:lnTo>
                  <a:lnTo>
                    <a:pt x="704" y="616"/>
                  </a:lnTo>
                  <a:lnTo>
                    <a:pt x="704" y="616"/>
                  </a:lnTo>
                  <a:close/>
                  <a:moveTo>
                    <a:pt x="680" y="686"/>
                  </a:moveTo>
                  <a:lnTo>
                    <a:pt x="680" y="686"/>
                  </a:lnTo>
                  <a:lnTo>
                    <a:pt x="670" y="692"/>
                  </a:lnTo>
                  <a:lnTo>
                    <a:pt x="658" y="694"/>
                  </a:lnTo>
                  <a:lnTo>
                    <a:pt x="648" y="692"/>
                  </a:lnTo>
                  <a:lnTo>
                    <a:pt x="642" y="690"/>
                  </a:lnTo>
                  <a:lnTo>
                    <a:pt x="638" y="686"/>
                  </a:lnTo>
                  <a:lnTo>
                    <a:pt x="638" y="686"/>
                  </a:lnTo>
                  <a:lnTo>
                    <a:pt x="632" y="676"/>
                  </a:lnTo>
                  <a:lnTo>
                    <a:pt x="630" y="664"/>
                  </a:lnTo>
                  <a:lnTo>
                    <a:pt x="632" y="654"/>
                  </a:lnTo>
                  <a:lnTo>
                    <a:pt x="638" y="644"/>
                  </a:lnTo>
                  <a:lnTo>
                    <a:pt x="638" y="644"/>
                  </a:lnTo>
                  <a:lnTo>
                    <a:pt x="648" y="638"/>
                  </a:lnTo>
                  <a:lnTo>
                    <a:pt x="658" y="636"/>
                  </a:lnTo>
                  <a:lnTo>
                    <a:pt x="670" y="638"/>
                  </a:lnTo>
                  <a:lnTo>
                    <a:pt x="680" y="644"/>
                  </a:lnTo>
                  <a:lnTo>
                    <a:pt x="680" y="644"/>
                  </a:lnTo>
                  <a:lnTo>
                    <a:pt x="686" y="654"/>
                  </a:lnTo>
                  <a:lnTo>
                    <a:pt x="688" y="664"/>
                  </a:lnTo>
                  <a:lnTo>
                    <a:pt x="686" y="676"/>
                  </a:lnTo>
                  <a:lnTo>
                    <a:pt x="684" y="680"/>
                  </a:lnTo>
                  <a:lnTo>
                    <a:pt x="680" y="686"/>
                  </a:lnTo>
                  <a:lnTo>
                    <a:pt x="680" y="6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37" name="文本框 36">
            <a:extLst>
              <a:ext uri="{FF2B5EF4-FFF2-40B4-BE49-F238E27FC236}">
                <a16:creationId xmlns:a16="http://schemas.microsoft.com/office/drawing/2014/main" id="{BEBDB77E-DDFE-E674-F43E-9BF149D68356}"/>
              </a:ext>
            </a:extLst>
          </p:cNvPr>
          <p:cNvSpPr txBox="1"/>
          <p:nvPr/>
        </p:nvSpPr>
        <p:spPr>
          <a:xfrm>
            <a:off x="584775" y="3286253"/>
            <a:ext cx="2762250" cy="2656946"/>
          </a:xfrm>
          <a:prstGeom prst="rect">
            <a:avLst/>
          </a:prstGeom>
          <a:noFill/>
        </p:spPr>
        <p:txBody>
          <a:bodyPr wrap="square">
            <a:spAutoFit/>
          </a:bodyPr>
          <a:lstStyle/>
          <a:p>
            <a:pPr>
              <a:lnSpc>
                <a:spcPct val="120000"/>
              </a:lnSpc>
            </a:pPr>
            <a:r>
              <a:rPr lang="zh-CN" altLang="en-US" sz="1400" dirty="0">
                <a:solidFill>
                  <a:schemeClr val="tx1">
                    <a:lumMod val="50000"/>
                    <a:lumOff val="50000"/>
                  </a:schemeClr>
                </a:solidFill>
              </a:rPr>
              <a:t>本文提出了一种新的基于</a:t>
            </a:r>
            <a:r>
              <a:rPr lang="en-US" altLang="zh-CN" sz="1400" dirty="0">
                <a:solidFill>
                  <a:schemeClr val="tx1">
                    <a:lumMod val="50000"/>
                    <a:lumOff val="50000"/>
                  </a:schemeClr>
                </a:solidFill>
              </a:rPr>
              <a:t>ACO</a:t>
            </a:r>
            <a:r>
              <a:rPr lang="zh-CN" altLang="en-US" sz="1400" dirty="0">
                <a:solidFill>
                  <a:schemeClr val="tx1">
                    <a:lumMod val="50000"/>
                    <a:lumOff val="50000"/>
                  </a:schemeClr>
                </a:solidFill>
              </a:rPr>
              <a:t>和</a:t>
            </a:r>
            <a:r>
              <a:rPr lang="en-US" altLang="zh-CN" sz="1400" dirty="0">
                <a:solidFill>
                  <a:schemeClr val="tx1">
                    <a:lumMod val="50000"/>
                    <a:lumOff val="50000"/>
                  </a:schemeClr>
                </a:solidFill>
              </a:rPr>
              <a:t>PSO</a:t>
            </a:r>
            <a:r>
              <a:rPr lang="zh-CN" altLang="en-US" sz="1400" dirty="0">
                <a:solidFill>
                  <a:schemeClr val="tx1">
                    <a:lumMod val="50000"/>
                    <a:lumOff val="50000"/>
                  </a:schemeClr>
                </a:solidFill>
              </a:rPr>
              <a:t>的混合算法</a:t>
            </a:r>
            <a:r>
              <a:rPr lang="en-US" altLang="zh-CN" sz="1400" dirty="0">
                <a:solidFill>
                  <a:schemeClr val="tx1">
                    <a:lumMod val="50000"/>
                    <a:lumOff val="50000"/>
                  </a:schemeClr>
                </a:solidFill>
              </a:rPr>
              <a:t>( ACO-PSO )</a:t>
            </a:r>
            <a:r>
              <a:rPr lang="zh-CN" altLang="en-US" sz="1400" dirty="0">
                <a:solidFill>
                  <a:schemeClr val="tx1">
                    <a:lumMod val="50000"/>
                    <a:lumOff val="50000"/>
                  </a:schemeClr>
                </a:solidFill>
              </a:rPr>
              <a:t>来寻找社交网络中的最大团。传统算法具有较高的复杂度，而混合算法只是改变了信息素的更新过程。结果表明，新算法能够简单、快速地对基本</a:t>
            </a:r>
            <a:r>
              <a:rPr lang="en-US" altLang="zh-CN" sz="1400" dirty="0">
                <a:solidFill>
                  <a:schemeClr val="tx1">
                    <a:lumMod val="50000"/>
                    <a:lumOff val="50000"/>
                  </a:schemeClr>
                </a:solidFill>
              </a:rPr>
              <a:t>ACO</a:t>
            </a:r>
            <a:r>
              <a:rPr lang="zh-CN" altLang="en-US" sz="1400" dirty="0">
                <a:solidFill>
                  <a:schemeClr val="tx1">
                    <a:lumMod val="50000"/>
                    <a:lumOff val="50000"/>
                  </a:schemeClr>
                </a:solidFill>
              </a:rPr>
              <a:t>算法进行改进。在流行的社交网络数据集上的仿真结果表明，与</a:t>
            </a:r>
            <a:r>
              <a:rPr lang="en-US" altLang="zh-CN" sz="1400" dirty="0">
                <a:solidFill>
                  <a:schemeClr val="tx1">
                    <a:lumMod val="50000"/>
                    <a:lumOff val="50000"/>
                  </a:schemeClr>
                </a:solidFill>
              </a:rPr>
              <a:t>ACO</a:t>
            </a:r>
            <a:r>
              <a:rPr lang="zh-CN" altLang="en-US" sz="1400" dirty="0">
                <a:solidFill>
                  <a:schemeClr val="tx1">
                    <a:lumMod val="50000"/>
                    <a:lumOff val="50000"/>
                  </a:schemeClr>
                </a:solidFill>
              </a:rPr>
              <a:t>算法相比，本文算法的结果有所改进。</a:t>
            </a:r>
          </a:p>
        </p:txBody>
      </p:sp>
      <p:sp>
        <p:nvSpPr>
          <p:cNvPr id="38" name="文本框 37">
            <a:extLst>
              <a:ext uri="{FF2B5EF4-FFF2-40B4-BE49-F238E27FC236}">
                <a16:creationId xmlns:a16="http://schemas.microsoft.com/office/drawing/2014/main" id="{54305AEA-41E4-CBAF-AB15-728A97B960DB}"/>
              </a:ext>
            </a:extLst>
          </p:cNvPr>
          <p:cNvSpPr txBox="1"/>
          <p:nvPr/>
        </p:nvSpPr>
        <p:spPr>
          <a:xfrm>
            <a:off x="3399989" y="3384874"/>
            <a:ext cx="2446013" cy="850682"/>
          </a:xfrm>
          <a:prstGeom prst="rect">
            <a:avLst/>
          </a:prstGeom>
          <a:noFill/>
        </p:spPr>
        <p:txBody>
          <a:bodyPr wrap="square">
            <a:spAutoFit/>
          </a:bodyPr>
          <a:lstStyle/>
          <a:p>
            <a:pPr>
              <a:lnSpc>
                <a:spcPct val="120000"/>
              </a:lnSpc>
            </a:pPr>
            <a:r>
              <a:rPr lang="zh-CN" altLang="en-US" sz="1400" dirty="0">
                <a:solidFill>
                  <a:schemeClr val="tx1">
                    <a:lumMod val="50000"/>
                    <a:lumOff val="50000"/>
                  </a:schemeClr>
                </a:solidFill>
              </a:rPr>
              <a:t>在某些情况下，算法存在收敛速度过慢，搜索结果不佳的问题。</a:t>
            </a:r>
          </a:p>
        </p:txBody>
      </p:sp>
      <p:sp>
        <p:nvSpPr>
          <p:cNvPr id="39" name="文本框 38">
            <a:extLst>
              <a:ext uri="{FF2B5EF4-FFF2-40B4-BE49-F238E27FC236}">
                <a16:creationId xmlns:a16="http://schemas.microsoft.com/office/drawing/2014/main" id="{3216AF93-53C0-6DA6-F56C-014270B36066}"/>
              </a:ext>
            </a:extLst>
          </p:cNvPr>
          <p:cNvSpPr txBox="1"/>
          <p:nvPr/>
        </p:nvSpPr>
        <p:spPr>
          <a:xfrm>
            <a:off x="6095921" y="3378585"/>
            <a:ext cx="2446013" cy="3177473"/>
          </a:xfrm>
          <a:prstGeom prst="rect">
            <a:avLst/>
          </a:prstGeom>
          <a:noFill/>
        </p:spPr>
        <p:txBody>
          <a:bodyPr wrap="square">
            <a:spAutoFit/>
          </a:bodyPr>
          <a:lstStyle/>
          <a:p>
            <a:pPr>
              <a:lnSpc>
                <a:spcPct val="120000"/>
              </a:lnSpc>
            </a:pPr>
            <a:r>
              <a:rPr lang="en-US" altLang="zh-CN" sz="1400" dirty="0">
                <a:solidFill>
                  <a:schemeClr val="tx1">
                    <a:lumMod val="50000"/>
                    <a:lumOff val="50000"/>
                  </a:schemeClr>
                </a:solidFill>
              </a:rPr>
              <a:t>1.  </a:t>
            </a:r>
            <a:r>
              <a:rPr lang="zh-CN" altLang="en-US" sz="1400" dirty="0">
                <a:solidFill>
                  <a:schemeClr val="tx1">
                    <a:lumMod val="50000"/>
                    <a:lumOff val="50000"/>
                  </a:schemeClr>
                </a:solidFill>
              </a:rPr>
              <a:t>运行时间：运行越高效，处理相同社交网络模型用到的时间也就越短，增强了代码在现实中的可用性。</a:t>
            </a:r>
          </a:p>
          <a:p>
            <a:pPr>
              <a:lnSpc>
                <a:spcPct val="120000"/>
              </a:lnSpc>
            </a:pPr>
            <a:r>
              <a:rPr lang="en-US" altLang="zh-CN" sz="1400" dirty="0">
                <a:solidFill>
                  <a:schemeClr val="tx1">
                    <a:lumMod val="50000"/>
                    <a:lumOff val="50000"/>
                  </a:schemeClr>
                </a:solidFill>
              </a:rPr>
              <a:t>2.  </a:t>
            </a:r>
            <a:r>
              <a:rPr lang="zh-CN" altLang="en-US" sz="1400" dirty="0">
                <a:solidFill>
                  <a:schemeClr val="tx1">
                    <a:lumMod val="50000"/>
                    <a:lumOff val="50000"/>
                  </a:schemeClr>
                </a:solidFill>
              </a:rPr>
              <a:t>鲁棒性： 衡量算法对于网络结构变化的敏感性。在现实世界中，社交网络的结构可能会因多种因素变化，保证程序不崩溃。</a:t>
            </a:r>
          </a:p>
          <a:p>
            <a:pPr>
              <a:lnSpc>
                <a:spcPct val="120000"/>
              </a:lnSpc>
            </a:pPr>
            <a:r>
              <a:rPr lang="en-US" altLang="zh-CN" sz="1400" dirty="0">
                <a:solidFill>
                  <a:schemeClr val="tx1">
                    <a:lumMod val="50000"/>
                    <a:lumOff val="50000"/>
                  </a:schemeClr>
                </a:solidFill>
              </a:rPr>
              <a:t>3.  </a:t>
            </a:r>
            <a:r>
              <a:rPr lang="zh-CN" altLang="en-US" sz="1400" dirty="0">
                <a:solidFill>
                  <a:schemeClr val="tx1">
                    <a:lumMod val="50000"/>
                    <a:lumOff val="50000"/>
                  </a:schemeClr>
                </a:solidFill>
              </a:rPr>
              <a:t>可扩展性：算法是否能有效处理更大规模的数据。</a:t>
            </a:r>
          </a:p>
          <a:p>
            <a:pPr>
              <a:lnSpc>
                <a:spcPct val="120000"/>
              </a:lnSpc>
            </a:pPr>
            <a:endParaRPr lang="zh-CN" altLang="en-US" sz="1400" dirty="0">
              <a:solidFill>
                <a:schemeClr val="tx1">
                  <a:lumMod val="50000"/>
                  <a:lumOff val="50000"/>
                </a:schemeClr>
              </a:solidFill>
            </a:endParaRPr>
          </a:p>
        </p:txBody>
      </p:sp>
      <p:sp>
        <p:nvSpPr>
          <p:cNvPr id="40" name="文本框 39">
            <a:extLst>
              <a:ext uri="{FF2B5EF4-FFF2-40B4-BE49-F238E27FC236}">
                <a16:creationId xmlns:a16="http://schemas.microsoft.com/office/drawing/2014/main" id="{48B5D657-D92D-8E9E-E0EB-EF9FA297CF2A}"/>
              </a:ext>
            </a:extLst>
          </p:cNvPr>
          <p:cNvSpPr txBox="1"/>
          <p:nvPr/>
        </p:nvSpPr>
        <p:spPr>
          <a:xfrm>
            <a:off x="8726415" y="3307418"/>
            <a:ext cx="2586379" cy="2138278"/>
          </a:xfrm>
          <a:prstGeom prst="rect">
            <a:avLst/>
          </a:prstGeom>
          <a:noFill/>
        </p:spPr>
        <p:txBody>
          <a:bodyPr wrap="square">
            <a:spAutoFit/>
          </a:bodyPr>
          <a:lstStyle/>
          <a:p>
            <a:pPr>
              <a:lnSpc>
                <a:spcPct val="120000"/>
              </a:lnSpc>
            </a:pPr>
            <a:r>
              <a:rPr lang="zh-CN" altLang="en-US" sz="1400" b="1" dirty="0">
                <a:solidFill>
                  <a:schemeClr val="tx1">
                    <a:lumMod val="50000"/>
                    <a:lumOff val="50000"/>
                  </a:schemeClr>
                </a:solidFill>
              </a:rPr>
              <a:t>增强模型的通用性和适应性</a:t>
            </a:r>
            <a:r>
              <a:rPr lang="zh-CN" altLang="en-US" sz="1400" dirty="0">
                <a:solidFill>
                  <a:schemeClr val="tx1">
                    <a:lumMod val="50000"/>
                    <a:lumOff val="50000"/>
                  </a:schemeClr>
                </a:solidFill>
              </a:rPr>
              <a:t>：通过引入更多种类的动作标签数据，使模型能够识别更多的细粒度动作。</a:t>
            </a:r>
            <a:endParaRPr lang="en-US" altLang="zh-CN" sz="1400" dirty="0">
              <a:solidFill>
                <a:schemeClr val="tx1">
                  <a:lumMod val="50000"/>
                  <a:lumOff val="50000"/>
                </a:schemeClr>
              </a:solidFill>
            </a:endParaRPr>
          </a:p>
          <a:p>
            <a:pPr>
              <a:lnSpc>
                <a:spcPct val="120000"/>
              </a:lnSpc>
            </a:pPr>
            <a:r>
              <a:rPr lang="zh-CN" altLang="en-US" sz="1400" b="1" dirty="0">
                <a:solidFill>
                  <a:schemeClr val="tx1">
                    <a:lumMod val="50000"/>
                    <a:lumOff val="50000"/>
                  </a:schemeClr>
                </a:solidFill>
              </a:rPr>
              <a:t>实时性能优化</a:t>
            </a:r>
            <a:r>
              <a:rPr lang="zh-CN" altLang="en-US" sz="1400" dirty="0">
                <a:solidFill>
                  <a:schemeClr val="tx1">
                    <a:lumMod val="50000"/>
                    <a:lumOff val="50000"/>
                  </a:schemeClr>
                </a:solidFill>
              </a:rPr>
              <a:t>：针对实时动作识别应用，继续优化模型结构和算法，减少计算资源消耗，提高处理速度。</a:t>
            </a:r>
          </a:p>
        </p:txBody>
      </p:sp>
    </p:spTree>
    <p:extLst>
      <p:ext uri="{BB962C8B-B14F-4D97-AF65-F5344CB8AC3E}">
        <p14:creationId xmlns:p14="http://schemas.microsoft.com/office/powerpoint/2010/main" val="6874219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2465376" y="191003"/>
            <a:ext cx="184731" cy="584775"/>
          </a:xfrm>
          <a:prstGeom prst="rect">
            <a:avLst/>
          </a:prstGeom>
          <a:noFill/>
        </p:spPr>
        <p:txBody>
          <a:bodyPr wrap="none" rtlCol="0">
            <a:spAutoFit/>
          </a:bodyPr>
          <a:lstStyle/>
          <a:p>
            <a:endParaRPr lang="zh-CN" altLang="en-US" sz="3200" b="1" dirty="0">
              <a:gradFill>
                <a:gsLst>
                  <a:gs pos="0">
                    <a:srgbClr val="E30613"/>
                  </a:gs>
                  <a:gs pos="100000">
                    <a:srgbClr val="81040B"/>
                  </a:gs>
                </a:gsLst>
                <a:lin ang="5400000" scaled="1"/>
              </a:gradFill>
              <a:latin typeface="微软雅黑" panose="020B0503020204020204" charset="-122"/>
              <a:ea typeface="微软雅黑" panose="020B0503020204020204" charset="-122"/>
            </a:endParaRPr>
          </a:p>
        </p:txBody>
      </p:sp>
      <p:sp>
        <p:nvSpPr>
          <p:cNvPr id="7" name="矩形 6"/>
          <p:cNvSpPr/>
          <p:nvPr/>
        </p:nvSpPr>
        <p:spPr>
          <a:xfrm>
            <a:off x="1" y="318227"/>
            <a:ext cx="571500" cy="73351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文本框 7"/>
          <p:cNvSpPr txBox="1"/>
          <p:nvPr/>
        </p:nvSpPr>
        <p:spPr>
          <a:xfrm>
            <a:off x="872382" y="463352"/>
            <a:ext cx="984127" cy="523220"/>
          </a:xfrm>
          <a:prstGeom prst="rect">
            <a:avLst/>
          </a:prstGeom>
          <a:noFill/>
        </p:spPr>
        <p:txBody>
          <a:bodyPr wrap="square" rtlCol="0">
            <a:spAutoFit/>
          </a:bodyPr>
          <a:lstStyle/>
          <a:p>
            <a:pPr algn="dist"/>
            <a:r>
              <a:rPr kumimoji="1" lang="zh-CN" altLang="en-US" sz="2800" dirty="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cs typeface="微软雅黑" panose="020B0503020204020204" charset="-122"/>
              </a:rPr>
              <a:t>致谢</a:t>
            </a:r>
          </a:p>
        </p:txBody>
      </p:sp>
      <p:cxnSp>
        <p:nvCxnSpPr>
          <p:cNvPr id="9" name="直线连接符 8"/>
          <p:cNvCxnSpPr/>
          <p:nvPr/>
        </p:nvCxnSpPr>
        <p:spPr>
          <a:xfrm>
            <a:off x="872382" y="1051737"/>
            <a:ext cx="10345350"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636248" y="318227"/>
            <a:ext cx="156621" cy="733510"/>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13" name="图片 12">
            <a:extLst>
              <a:ext uri="{FF2B5EF4-FFF2-40B4-BE49-F238E27FC236}">
                <a16:creationId xmlns:a16="http://schemas.microsoft.com/office/drawing/2014/main" id="{F997553D-6FFB-D606-A42C-AD8E9475C0E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0" y="1399434"/>
            <a:ext cx="6087980" cy="4058653"/>
          </a:xfrm>
          <a:prstGeom prst="rect">
            <a:avLst/>
          </a:prstGeom>
        </p:spPr>
      </p:pic>
      <p:sp>
        <p:nvSpPr>
          <p:cNvPr id="14" name="矩形 13">
            <a:extLst>
              <a:ext uri="{FF2B5EF4-FFF2-40B4-BE49-F238E27FC236}">
                <a16:creationId xmlns:a16="http://schemas.microsoft.com/office/drawing/2014/main" id="{15C1E1D7-565A-CF32-D21B-3BF245F9C1EB}"/>
              </a:ext>
            </a:extLst>
          </p:cNvPr>
          <p:cNvSpPr/>
          <p:nvPr/>
        </p:nvSpPr>
        <p:spPr>
          <a:xfrm>
            <a:off x="6096000" y="19096"/>
            <a:ext cx="4712432" cy="6841082"/>
          </a:xfrm>
          <a:prstGeom prst="rect">
            <a:avLst/>
          </a:prstGeom>
          <a:solidFill>
            <a:srgbClr val="7899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 name="文本框 14">
            <a:extLst>
              <a:ext uri="{FF2B5EF4-FFF2-40B4-BE49-F238E27FC236}">
                <a16:creationId xmlns:a16="http://schemas.microsoft.com/office/drawing/2014/main" id="{47940D97-47BB-C867-497D-4D41B9618FDC}"/>
              </a:ext>
            </a:extLst>
          </p:cNvPr>
          <p:cNvSpPr txBox="1"/>
          <p:nvPr/>
        </p:nvSpPr>
        <p:spPr>
          <a:xfrm>
            <a:off x="6215376" y="1859101"/>
            <a:ext cx="5639741" cy="1569660"/>
          </a:xfrm>
          <a:prstGeom prst="rect">
            <a:avLst/>
          </a:prstGeom>
          <a:noFill/>
        </p:spPr>
        <p:txBody>
          <a:bodyPr wrap="square" rtlCol="0">
            <a:spAutoFit/>
          </a:bodyPr>
          <a:lstStyle/>
          <a:p>
            <a:r>
              <a:rPr lang="zh-CN" altLang="en-US" sz="4800" b="1" dirty="0">
                <a:solidFill>
                  <a:schemeClr val="bg1"/>
                </a:solidFill>
                <a:latin typeface="黑体" panose="02010609060101010101" pitchFamily="49" charset="-122"/>
                <a:ea typeface="黑体" panose="02010609060101010101" pitchFamily="49" charset="-122"/>
              </a:rPr>
              <a:t>感谢</a:t>
            </a:r>
            <a:endParaRPr lang="en-US" altLang="zh-CN" sz="4800" b="1" dirty="0">
              <a:solidFill>
                <a:schemeClr val="bg1"/>
              </a:solidFill>
              <a:latin typeface="黑体" panose="02010609060101010101" pitchFamily="49" charset="-122"/>
              <a:ea typeface="黑体" panose="02010609060101010101" pitchFamily="49" charset="-122"/>
            </a:endParaRPr>
          </a:p>
          <a:p>
            <a:r>
              <a:rPr lang="zh-CN" altLang="en-US" sz="4800" b="1" dirty="0">
                <a:solidFill>
                  <a:schemeClr val="bg1"/>
                </a:solidFill>
                <a:latin typeface="黑体" panose="02010609060101010101" pitchFamily="49" charset="-122"/>
                <a:ea typeface="黑体" panose="02010609060101010101" pitchFamily="49" charset="-122"/>
              </a:rPr>
              <a:t>观看</a:t>
            </a:r>
          </a:p>
        </p:txBody>
      </p:sp>
      <p:sp>
        <p:nvSpPr>
          <p:cNvPr id="16" name="矩形 15">
            <a:extLst>
              <a:ext uri="{FF2B5EF4-FFF2-40B4-BE49-F238E27FC236}">
                <a16:creationId xmlns:a16="http://schemas.microsoft.com/office/drawing/2014/main" id="{1C389E9C-391B-72EE-ED54-29E9CBCEBDFF}"/>
              </a:ext>
            </a:extLst>
          </p:cNvPr>
          <p:cNvSpPr/>
          <p:nvPr/>
        </p:nvSpPr>
        <p:spPr>
          <a:xfrm>
            <a:off x="11025753" y="819771"/>
            <a:ext cx="708295" cy="45719"/>
          </a:xfrm>
          <a:prstGeom prst="rect">
            <a:avLst/>
          </a:prstGeom>
          <a:solidFill>
            <a:srgbClr val="293F92">
              <a:alpha val="5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 name="矩形 16">
            <a:extLst>
              <a:ext uri="{FF2B5EF4-FFF2-40B4-BE49-F238E27FC236}">
                <a16:creationId xmlns:a16="http://schemas.microsoft.com/office/drawing/2014/main" id="{2AF85097-252D-676D-6027-8F7271C609F0}"/>
              </a:ext>
            </a:extLst>
          </p:cNvPr>
          <p:cNvSpPr/>
          <p:nvPr/>
        </p:nvSpPr>
        <p:spPr>
          <a:xfrm>
            <a:off x="11025753" y="914712"/>
            <a:ext cx="708295" cy="45719"/>
          </a:xfrm>
          <a:prstGeom prst="rect">
            <a:avLst/>
          </a:prstGeom>
          <a:solidFill>
            <a:srgbClr val="293F92">
              <a:alpha val="5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矩形 17">
            <a:extLst>
              <a:ext uri="{FF2B5EF4-FFF2-40B4-BE49-F238E27FC236}">
                <a16:creationId xmlns:a16="http://schemas.microsoft.com/office/drawing/2014/main" id="{8F01FDE6-6EC9-6531-FD57-B7BA076F8C86}"/>
              </a:ext>
            </a:extLst>
          </p:cNvPr>
          <p:cNvSpPr/>
          <p:nvPr/>
        </p:nvSpPr>
        <p:spPr>
          <a:xfrm>
            <a:off x="11025752" y="1009653"/>
            <a:ext cx="708295" cy="45719"/>
          </a:xfrm>
          <a:prstGeom prst="rect">
            <a:avLst/>
          </a:prstGeom>
          <a:solidFill>
            <a:srgbClr val="293F92">
              <a:alpha val="5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9" name="矩形 18">
            <a:extLst>
              <a:ext uri="{FF2B5EF4-FFF2-40B4-BE49-F238E27FC236}">
                <a16:creationId xmlns:a16="http://schemas.microsoft.com/office/drawing/2014/main" id="{19E04479-7FC5-FA03-EDBB-EF0D929CCFC4}"/>
              </a:ext>
            </a:extLst>
          </p:cNvPr>
          <p:cNvSpPr/>
          <p:nvPr/>
        </p:nvSpPr>
        <p:spPr>
          <a:xfrm>
            <a:off x="6096000" y="5904878"/>
            <a:ext cx="3336758" cy="866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0" name="矩形 19">
            <a:extLst>
              <a:ext uri="{FF2B5EF4-FFF2-40B4-BE49-F238E27FC236}">
                <a16:creationId xmlns:a16="http://schemas.microsoft.com/office/drawing/2014/main" id="{2277F43D-8D39-8DBF-7BD7-683BEF1C1901}"/>
              </a:ext>
            </a:extLst>
          </p:cNvPr>
          <p:cNvSpPr/>
          <p:nvPr/>
        </p:nvSpPr>
        <p:spPr>
          <a:xfrm>
            <a:off x="8144157" y="5134921"/>
            <a:ext cx="2577201" cy="646331"/>
          </a:xfrm>
          <a:prstGeom prst="rect">
            <a:avLst/>
          </a:prstGeom>
        </p:spPr>
        <p:txBody>
          <a:bodyPr wrap="square">
            <a:spAutoFit/>
          </a:bodyPr>
          <a:lstStyle/>
          <a:p>
            <a:pPr algn="r"/>
            <a:r>
              <a:rPr lang="zh-CN" altLang="en-US" b="1" dirty="0">
                <a:solidFill>
                  <a:schemeClr val="bg1"/>
                </a:solidFill>
                <a:latin typeface="微软雅黑" panose="020B0503020204020204" pitchFamily="34" charset="-122"/>
                <a:ea typeface="微软雅黑" panose="020B0503020204020204" pitchFamily="34" charset="-122"/>
              </a:rPr>
              <a:t>汇报人：顾文浩</a:t>
            </a:r>
          </a:p>
          <a:p>
            <a:pPr algn="r"/>
            <a:r>
              <a:rPr lang="zh-CN" altLang="en-US" b="1" dirty="0">
                <a:solidFill>
                  <a:schemeClr val="bg1"/>
                </a:solidFill>
                <a:latin typeface="微软雅黑" panose="020B0503020204020204" pitchFamily="34" charset="-122"/>
                <a:ea typeface="微软雅黑" panose="020B0503020204020204" pitchFamily="34" charset="-122"/>
              </a:rPr>
              <a:t>汇报时间：</a:t>
            </a:r>
            <a:r>
              <a:rPr lang="en-US" altLang="zh-CN" b="1" dirty="0">
                <a:solidFill>
                  <a:schemeClr val="bg1"/>
                </a:solidFill>
                <a:latin typeface="微软雅黑" panose="020B0503020204020204" pitchFamily="34" charset="-122"/>
                <a:ea typeface="微软雅黑" panose="020B0503020204020204" pitchFamily="34" charset="-122"/>
              </a:rPr>
              <a:t>24</a:t>
            </a:r>
            <a:r>
              <a:rPr lang="zh-CN" altLang="en-US" b="1" dirty="0">
                <a:solidFill>
                  <a:schemeClr val="bg1"/>
                </a:solidFill>
                <a:latin typeface="微软雅黑" panose="020B0503020204020204" pitchFamily="34" charset="-122"/>
                <a:ea typeface="微软雅黑" panose="020B0503020204020204" pitchFamily="34" charset="-122"/>
              </a:rPr>
              <a:t>年 </a:t>
            </a:r>
            <a:r>
              <a:rPr lang="en-US" altLang="zh-CN" b="1" dirty="0">
                <a:solidFill>
                  <a:schemeClr val="bg1"/>
                </a:solidFill>
                <a:latin typeface="微软雅黑" panose="020B0503020204020204" pitchFamily="34" charset="-122"/>
                <a:ea typeface="微软雅黑" panose="020B0503020204020204" pitchFamily="34" charset="-122"/>
              </a:rPr>
              <a:t>05</a:t>
            </a:r>
            <a:r>
              <a:rPr lang="zh-CN" altLang="en-US" b="1" dirty="0">
                <a:solidFill>
                  <a:schemeClr val="bg1"/>
                </a:solidFill>
                <a:latin typeface="微软雅黑" panose="020B0503020204020204" pitchFamily="34" charset="-122"/>
                <a:ea typeface="微软雅黑" panose="020B0503020204020204" pitchFamily="34" charset="-122"/>
              </a:rPr>
              <a:t>月</a:t>
            </a:r>
          </a:p>
        </p:txBody>
      </p:sp>
      <p:pic>
        <p:nvPicPr>
          <p:cNvPr id="11" name="图片 10" descr="微信图片_20191111224408"/>
          <p:cNvPicPr>
            <a:picLocks noChangeAspect="1"/>
          </p:cNvPicPr>
          <p:nvPr/>
        </p:nvPicPr>
        <p:blipFill>
          <a:blip r:embed="rId4"/>
          <a:stretch>
            <a:fillRect/>
          </a:stretch>
        </p:blipFill>
        <p:spPr>
          <a:xfrm>
            <a:off x="6467027" y="-307829"/>
            <a:ext cx="4042410" cy="171894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平行四边形 5"/>
          <p:cNvSpPr/>
          <p:nvPr/>
        </p:nvSpPr>
        <p:spPr>
          <a:xfrm>
            <a:off x="3200400" y="1012372"/>
            <a:ext cx="10531928" cy="4833257"/>
          </a:xfrm>
          <a:prstGeom prst="parallelogram">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思源黑体 CN Light"/>
              <a:ea typeface="思源黑体 CN Light"/>
              <a:cs typeface="+mn-cs"/>
            </a:endParaRPr>
          </a:p>
        </p:txBody>
      </p:sp>
      <p:sp>
        <p:nvSpPr>
          <p:cNvPr id="8" name="category1"/>
          <p:cNvSpPr txBox="1"/>
          <p:nvPr/>
        </p:nvSpPr>
        <p:spPr>
          <a:xfrm>
            <a:off x="5948533" y="1471293"/>
            <a:ext cx="1826141"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200" b="1" i="0" u="none" strike="noStrike" kern="1200" cap="none" spc="0" normalizeH="0" baseline="0" dirty="0">
                <a:ln w="10160">
                  <a:noFill/>
                  <a:prstDash val="solid"/>
                </a:ln>
                <a:solidFill>
                  <a:schemeClr val="bg1"/>
                </a:solidFill>
                <a:effectLst>
                  <a:outerShdw blurRad="38100" dist="22860" dir="5400000" algn="tl" rotWithShape="0">
                    <a:srgbClr val="000000">
                      <a:alpha val="30000"/>
                    </a:srgbClr>
                  </a:outerShdw>
                </a:effectLst>
                <a:latin typeface="微软雅黑" panose="020B0503020204020204" charset="-122"/>
                <a:ea typeface="微软雅黑" panose="020B0503020204020204" charset="-122"/>
                <a:cs typeface="+mn-cs"/>
                <a:sym typeface="+mn-ea"/>
              </a:rPr>
              <a:t>研究背景</a:t>
            </a:r>
            <a:endParaRPr kumimoji="0" lang="zh-CN" altLang="en-US" sz="3200" b="0" i="0" u="none" strike="noStrike" kern="1200" cap="none" spc="400" normalizeH="0" baseline="0" noProof="0" dirty="0">
              <a:ln>
                <a:noFill/>
              </a:ln>
              <a:solidFill>
                <a:prstClr val="white"/>
              </a:solidFill>
              <a:effectLst/>
              <a:uLnTx/>
              <a:uFillTx/>
              <a:latin typeface="思源黑体 CN Light" panose="020B0300000000000000" pitchFamily="34" charset="-122"/>
              <a:ea typeface="思源黑体 CN Light" panose="020B0300000000000000" pitchFamily="34" charset="-122"/>
              <a:cs typeface="+mn-cs"/>
            </a:endParaRPr>
          </a:p>
        </p:txBody>
      </p:sp>
      <p:sp>
        <p:nvSpPr>
          <p:cNvPr id="11" name="category2"/>
          <p:cNvSpPr txBox="1"/>
          <p:nvPr/>
        </p:nvSpPr>
        <p:spPr>
          <a:xfrm>
            <a:off x="5951220" y="2517140"/>
            <a:ext cx="1826141" cy="1077218"/>
          </a:xfrm>
          <a:prstGeom prst="rect">
            <a:avLst/>
          </a:prstGeom>
          <a:noFill/>
        </p:spPr>
        <p:txBody>
          <a:bodyPr wrap="none" rtlCol="0">
            <a:spAutoFit/>
          </a:bodyPr>
          <a:lstStyle/>
          <a:p>
            <a:pPr>
              <a:defRPr/>
            </a:pPr>
            <a:r>
              <a:rPr lang="zh-CN" altLang="en-US" sz="3200" b="1" dirty="0">
                <a:ln w="10160">
                  <a:noFill/>
                  <a:prstDash val="solid"/>
                </a:ln>
                <a:solidFill>
                  <a:schemeClr val="bg1"/>
                </a:solidFill>
                <a:effectLst>
                  <a:outerShdw blurRad="38100" dist="22860" dir="5400000" algn="tl" rotWithShape="0">
                    <a:srgbClr val="000000">
                      <a:alpha val="30000"/>
                    </a:srgbClr>
                  </a:outerShdw>
                </a:effectLst>
                <a:latin typeface="微软雅黑" panose="020B0503020204020204" charset="-122"/>
                <a:ea typeface="微软雅黑" panose="020B0503020204020204" charset="-122"/>
                <a:sym typeface="+mn-ea"/>
              </a:rPr>
              <a:t>研究内容</a:t>
            </a:r>
            <a:endParaRPr kumimoji="0" lang="zh-CN" altLang="en-US" sz="3200" b="1" i="0" u="none" strike="noStrike" kern="1200" cap="none" spc="0" normalizeH="0" baseline="0" noProof="0" dirty="0">
              <a:ln>
                <a:noFill/>
              </a:ln>
              <a:solidFill>
                <a:schemeClr val="tx1">
                  <a:lumMod val="85000"/>
                  <a:lumOff val="15000"/>
                </a:schemeClr>
              </a:solidFill>
              <a:effectLst/>
              <a:uLnTx/>
              <a:uFillTx/>
              <a:latin typeface="微软雅黑" panose="020B0503020204020204" charset="-122"/>
              <a:ea typeface="微软雅黑" panose="020B0503020204020204"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3200" b="0" i="0" u="none" strike="noStrike" kern="1200" cap="none" spc="400" normalizeH="0" baseline="0" noProof="0" dirty="0">
              <a:ln>
                <a:noFill/>
              </a:ln>
              <a:solidFill>
                <a:prstClr val="white"/>
              </a:solidFill>
              <a:effectLst/>
              <a:uLnTx/>
              <a:uFillTx/>
              <a:latin typeface="思源黑体 CN Light" panose="020B0300000000000000" pitchFamily="34" charset="-122"/>
              <a:ea typeface="思源黑体 CN Light" panose="020B0300000000000000" pitchFamily="34" charset="-122"/>
              <a:cs typeface="+mn-cs"/>
            </a:endParaRPr>
          </a:p>
        </p:txBody>
      </p:sp>
      <p:sp>
        <p:nvSpPr>
          <p:cNvPr id="19" name="文本框 18"/>
          <p:cNvSpPr txBox="1"/>
          <p:nvPr/>
        </p:nvSpPr>
        <p:spPr>
          <a:xfrm>
            <a:off x="5218566" y="1426547"/>
            <a:ext cx="97108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600" b="0" i="0" u="none" strike="noStrike" kern="1200" cap="none" spc="0" normalizeH="0" baseline="0" noProof="0" dirty="0">
                <a:ln>
                  <a:noFill/>
                </a:ln>
                <a:solidFill>
                  <a:prstClr val="white"/>
                </a:solidFill>
                <a:effectLst/>
                <a:uLnTx/>
                <a:uFillTx/>
                <a:latin typeface="Avenir LT Std 35 Light" panose="020B0402020203020204" pitchFamily="34" charset="0"/>
                <a:ea typeface="思源黑体 CN Light"/>
                <a:cs typeface="+mn-cs"/>
              </a:rPr>
              <a:t>01</a:t>
            </a:r>
            <a:endParaRPr kumimoji="0" lang="zh-CN" altLang="en-US" sz="3600" b="0" i="0" u="none" strike="noStrike" kern="1200" cap="none" spc="0" normalizeH="0" baseline="0" noProof="0" dirty="0">
              <a:ln>
                <a:noFill/>
              </a:ln>
              <a:solidFill>
                <a:prstClr val="white"/>
              </a:solidFill>
              <a:effectLst/>
              <a:uLnTx/>
              <a:uFillTx/>
              <a:latin typeface="Avenir LT Std 35 Light" panose="020B0402020203020204" pitchFamily="34" charset="0"/>
              <a:ea typeface="思源黑体 CN Light"/>
              <a:cs typeface="+mn-cs"/>
            </a:endParaRPr>
          </a:p>
        </p:txBody>
      </p:sp>
      <p:sp>
        <p:nvSpPr>
          <p:cNvPr id="20" name="文本框 19"/>
          <p:cNvSpPr txBox="1"/>
          <p:nvPr/>
        </p:nvSpPr>
        <p:spPr>
          <a:xfrm>
            <a:off x="5193664" y="2470484"/>
            <a:ext cx="97108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600" b="0" i="0" u="none" strike="noStrike" kern="1200" cap="none" spc="0" normalizeH="0" baseline="0" noProof="0" dirty="0">
                <a:ln>
                  <a:noFill/>
                </a:ln>
                <a:solidFill>
                  <a:prstClr val="white"/>
                </a:solidFill>
                <a:effectLst/>
                <a:uLnTx/>
                <a:uFillTx/>
                <a:latin typeface="Avenir LT Std 35 Light" panose="020B0402020203020204" pitchFamily="34" charset="0"/>
                <a:ea typeface="思源黑体 CN Light"/>
                <a:cs typeface="+mn-cs"/>
              </a:rPr>
              <a:t>02</a:t>
            </a:r>
            <a:endParaRPr kumimoji="0" lang="zh-CN" altLang="en-US" sz="3600" b="0" i="0" u="none" strike="noStrike" kern="1200" cap="none" spc="0" normalizeH="0" baseline="0" noProof="0" dirty="0">
              <a:ln>
                <a:noFill/>
              </a:ln>
              <a:solidFill>
                <a:prstClr val="white"/>
              </a:solidFill>
              <a:effectLst/>
              <a:uLnTx/>
              <a:uFillTx/>
              <a:latin typeface="Avenir LT Std 35 Light" panose="020B0402020203020204" pitchFamily="34" charset="0"/>
              <a:ea typeface="思源黑体 CN Light"/>
              <a:cs typeface="+mn-cs"/>
            </a:endParaRPr>
          </a:p>
        </p:txBody>
      </p:sp>
      <p:grpSp>
        <p:nvGrpSpPr>
          <p:cNvPr id="2" name="组合 1"/>
          <p:cNvGrpSpPr/>
          <p:nvPr/>
        </p:nvGrpSpPr>
        <p:grpSpPr>
          <a:xfrm>
            <a:off x="5201716" y="3540156"/>
            <a:ext cx="2575722" cy="646331"/>
            <a:chOff x="5201716" y="3540156"/>
            <a:chExt cx="2575722" cy="646331"/>
          </a:xfrm>
        </p:grpSpPr>
        <p:sp>
          <p:nvSpPr>
            <p:cNvPr id="14" name="category3"/>
            <p:cNvSpPr txBox="1"/>
            <p:nvPr/>
          </p:nvSpPr>
          <p:spPr>
            <a:xfrm>
              <a:off x="5951297" y="3577777"/>
              <a:ext cx="1826141" cy="584775"/>
            </a:xfrm>
            <a:prstGeom prst="rect">
              <a:avLst/>
            </a:prstGeom>
            <a:noFill/>
          </p:spPr>
          <p:txBody>
            <a:bodyPr wrap="none" rtlCol="0">
              <a:spAutoFit/>
            </a:bodyPr>
            <a:lstStyle/>
            <a:p>
              <a:pPr lvl="0">
                <a:defRPr/>
              </a:pPr>
              <a:r>
                <a:rPr lang="zh-CN" altLang="en-US" sz="3200" b="1" dirty="0">
                  <a:ln w="10160">
                    <a:noFill/>
                    <a:prstDash val="solid"/>
                  </a:ln>
                  <a:solidFill>
                    <a:schemeClr val="bg1"/>
                  </a:solidFill>
                  <a:effectLst>
                    <a:outerShdw blurRad="38100" dist="22860" dir="5400000" algn="tl" rotWithShape="0">
                      <a:srgbClr val="000000">
                        <a:alpha val="30000"/>
                      </a:srgbClr>
                    </a:outerShdw>
                  </a:effectLst>
                  <a:latin typeface="微软雅黑" panose="020B0503020204020204" charset="-122"/>
                  <a:ea typeface="微软雅黑" panose="020B0503020204020204" charset="-122"/>
                </a:rPr>
                <a:t>研究结果</a:t>
              </a:r>
            </a:p>
          </p:txBody>
        </p:sp>
        <p:sp>
          <p:nvSpPr>
            <p:cNvPr id="21" name="文本框 20"/>
            <p:cNvSpPr txBox="1"/>
            <p:nvPr/>
          </p:nvSpPr>
          <p:spPr>
            <a:xfrm>
              <a:off x="5201716" y="3540156"/>
              <a:ext cx="97108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600" b="0" i="0" u="none" strike="noStrike" kern="1200" cap="none" spc="0" normalizeH="0" baseline="0" noProof="0" dirty="0">
                  <a:ln>
                    <a:noFill/>
                  </a:ln>
                  <a:solidFill>
                    <a:prstClr val="white"/>
                  </a:solidFill>
                  <a:effectLst/>
                  <a:uLnTx/>
                  <a:uFillTx/>
                  <a:latin typeface="Avenir LT Std 35 Light" panose="020B0402020203020204" pitchFamily="34" charset="0"/>
                  <a:ea typeface="思源黑体 CN Light"/>
                  <a:cs typeface="+mn-cs"/>
                </a:rPr>
                <a:t>03</a:t>
              </a:r>
              <a:endParaRPr kumimoji="0" lang="zh-CN" altLang="en-US" sz="3600" b="0" i="0" u="none" strike="noStrike" kern="1200" cap="none" spc="0" normalizeH="0" baseline="0" noProof="0" dirty="0">
                <a:ln>
                  <a:noFill/>
                </a:ln>
                <a:solidFill>
                  <a:prstClr val="white"/>
                </a:solidFill>
                <a:effectLst/>
                <a:uLnTx/>
                <a:uFillTx/>
                <a:latin typeface="Avenir LT Std 35 Light" panose="020B0402020203020204" pitchFamily="34" charset="0"/>
                <a:ea typeface="思源黑体 CN Light"/>
                <a:cs typeface="+mn-cs"/>
              </a:endParaRPr>
            </a:p>
          </p:txBody>
        </p:sp>
      </p:grpSp>
      <p:grpSp>
        <p:nvGrpSpPr>
          <p:cNvPr id="26" name="组合 25"/>
          <p:cNvGrpSpPr/>
          <p:nvPr/>
        </p:nvGrpSpPr>
        <p:grpSpPr>
          <a:xfrm>
            <a:off x="5193664" y="4610424"/>
            <a:ext cx="2994142" cy="1105335"/>
            <a:chOff x="5193664" y="4610424"/>
            <a:chExt cx="2994142" cy="1105335"/>
          </a:xfrm>
        </p:grpSpPr>
        <p:sp>
          <p:nvSpPr>
            <p:cNvPr id="17" name="category4"/>
            <p:cNvSpPr txBox="1"/>
            <p:nvPr/>
          </p:nvSpPr>
          <p:spPr>
            <a:xfrm>
              <a:off x="5951296" y="4638541"/>
              <a:ext cx="2236510" cy="1077218"/>
            </a:xfrm>
            <a:prstGeom prst="rect">
              <a:avLst/>
            </a:prstGeom>
            <a:noFill/>
          </p:spPr>
          <p:txBody>
            <a:bodyPr wrap="none" rtlCol="0">
              <a:spAutoFit/>
            </a:bodyPr>
            <a:lstStyle/>
            <a:p>
              <a:pPr lvl="0">
                <a:defRPr/>
              </a:pPr>
              <a:r>
                <a:rPr lang="zh-CN" altLang="en-US" sz="3200" b="1" dirty="0">
                  <a:ln w="10160">
                    <a:noFill/>
                    <a:prstDash val="solid"/>
                  </a:ln>
                  <a:solidFill>
                    <a:schemeClr val="bg1"/>
                  </a:solidFill>
                  <a:effectLst>
                    <a:outerShdw blurRad="38100" dist="22860" dir="5400000" algn="tl" rotWithShape="0">
                      <a:srgbClr val="000000">
                        <a:alpha val="30000"/>
                      </a:srgbClr>
                    </a:outerShdw>
                  </a:effectLst>
                  <a:latin typeface="微软雅黑" panose="020B0503020204020204" charset="-122"/>
                  <a:ea typeface="微软雅黑" panose="020B0503020204020204" charset="-122"/>
                  <a:sym typeface="+mn-ea"/>
                </a:rPr>
                <a:t>总结和展望</a:t>
              </a:r>
              <a:endParaRPr kumimoji="0" lang="zh-CN" altLang="en-US" sz="3200" b="1" i="0" u="none" strike="noStrike" kern="1200" cap="none" spc="0" normalizeH="0" baseline="0" noProof="0" dirty="0">
                <a:ln>
                  <a:noFill/>
                </a:ln>
                <a:solidFill>
                  <a:schemeClr val="tx1">
                    <a:lumMod val="85000"/>
                    <a:lumOff val="15000"/>
                  </a:schemeClr>
                </a:solidFill>
                <a:effectLst/>
                <a:uLnTx/>
                <a:uFillTx/>
                <a:latin typeface="微软雅黑" panose="020B0503020204020204" charset="-122"/>
                <a:ea typeface="微软雅黑" panose="020B0503020204020204"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3200" b="0" i="0" u="none" strike="noStrike" kern="1200" cap="none" spc="400" normalizeH="0" baseline="0" noProof="0" dirty="0">
                <a:ln>
                  <a:noFill/>
                </a:ln>
                <a:solidFill>
                  <a:prstClr val="white"/>
                </a:solidFill>
                <a:effectLst/>
                <a:uLnTx/>
                <a:uFillTx/>
                <a:latin typeface="思源黑体 CN Light" panose="020B0300000000000000" pitchFamily="34" charset="-122"/>
                <a:ea typeface="思源黑体 CN Light" panose="020B0300000000000000" pitchFamily="34" charset="-122"/>
                <a:cs typeface="+mn-cs"/>
              </a:endParaRPr>
            </a:p>
          </p:txBody>
        </p:sp>
        <p:sp>
          <p:nvSpPr>
            <p:cNvPr id="22" name="文本框 21"/>
            <p:cNvSpPr txBox="1"/>
            <p:nvPr/>
          </p:nvSpPr>
          <p:spPr>
            <a:xfrm>
              <a:off x="5193664" y="4610424"/>
              <a:ext cx="97108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600" b="0" i="0" u="none" strike="noStrike" kern="1200" cap="none" spc="0" normalizeH="0" baseline="0" noProof="0" dirty="0">
                  <a:ln>
                    <a:noFill/>
                  </a:ln>
                  <a:solidFill>
                    <a:prstClr val="white"/>
                  </a:solidFill>
                  <a:effectLst/>
                  <a:uLnTx/>
                  <a:uFillTx/>
                  <a:latin typeface="Avenir LT Std 35 Light" panose="020B0402020203020204" pitchFamily="34" charset="0"/>
                  <a:ea typeface="思源黑体 CN Light"/>
                  <a:cs typeface="+mn-cs"/>
                </a:rPr>
                <a:t>04</a:t>
              </a:r>
              <a:endParaRPr kumimoji="0" lang="zh-CN" altLang="en-US" sz="3600" b="0" i="0" u="none" strike="noStrike" kern="1200" cap="none" spc="0" normalizeH="0" baseline="0" noProof="0" dirty="0">
                <a:ln>
                  <a:noFill/>
                </a:ln>
                <a:solidFill>
                  <a:prstClr val="white"/>
                </a:solidFill>
                <a:effectLst/>
                <a:uLnTx/>
                <a:uFillTx/>
                <a:latin typeface="Avenir LT Std 35 Light" panose="020B0402020203020204" pitchFamily="34" charset="0"/>
                <a:ea typeface="思源黑体 CN Light"/>
                <a:cs typeface="+mn-cs"/>
              </a:endParaRPr>
            </a:p>
          </p:txBody>
        </p:sp>
      </p:grpSp>
      <p:grpSp>
        <p:nvGrpSpPr>
          <p:cNvPr id="23" name="组合 22"/>
          <p:cNvGrpSpPr/>
          <p:nvPr/>
        </p:nvGrpSpPr>
        <p:grpSpPr>
          <a:xfrm>
            <a:off x="654955" y="2615998"/>
            <a:ext cx="3222172" cy="1626004"/>
            <a:chOff x="1042609" y="2403083"/>
            <a:chExt cx="3222172" cy="1626004"/>
          </a:xfrm>
        </p:grpSpPr>
        <p:sp>
          <p:nvSpPr>
            <p:cNvPr id="24" name="文本框 23"/>
            <p:cNvSpPr txBox="1"/>
            <p:nvPr/>
          </p:nvSpPr>
          <p:spPr>
            <a:xfrm>
              <a:off x="1042609" y="2403083"/>
              <a:ext cx="3222172"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7200" b="1" i="1" u="none" strike="noStrike" kern="1200" cap="none" spc="1600" normalizeH="0" baseline="0" noProof="0" dirty="0">
                  <a:ln w="10160">
                    <a:solidFill>
                      <a:schemeClr val="accent5"/>
                    </a:solidFill>
                    <a:prstDash val="solid"/>
                  </a:ln>
                  <a:solidFill>
                    <a:schemeClr val="bg1"/>
                  </a:solidFill>
                  <a:effectLst>
                    <a:outerShdw blurRad="38100" dist="22860" dir="5400000" algn="tl" rotWithShape="0">
                      <a:srgbClr val="000000">
                        <a:alpha val="30000"/>
                      </a:srgbClr>
                    </a:outerShdw>
                  </a:effectLst>
                  <a:uLnTx/>
                  <a:uFillTx/>
                  <a:latin typeface="微软雅黑" panose="020B0503020204020204" charset="-122"/>
                  <a:ea typeface="微软雅黑" panose="020B0503020204020204" charset="-122"/>
                </a:rPr>
                <a:t>目录</a:t>
              </a:r>
            </a:p>
          </p:txBody>
        </p:sp>
        <p:sp>
          <p:nvSpPr>
            <p:cNvPr id="25" name="文本框 24"/>
            <p:cNvSpPr txBox="1"/>
            <p:nvPr/>
          </p:nvSpPr>
          <p:spPr>
            <a:xfrm>
              <a:off x="1111103" y="3505867"/>
              <a:ext cx="2071332" cy="52322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2800" b="0" i="1" u="none" strike="noStrike" kern="1200" cap="none" spc="-40" normalizeH="0" baseline="0" noProof="0" dirty="0">
                  <a:ln w="10160">
                    <a:noFill/>
                    <a:prstDash val="solid"/>
                  </a:ln>
                  <a:solidFill>
                    <a:schemeClr val="bg1"/>
                  </a:solidFill>
                  <a:effectLst>
                    <a:outerShdw blurRad="38100" dist="22860" dir="5400000" algn="tl" rotWithShape="0">
                      <a:srgbClr val="000000">
                        <a:alpha val="30000"/>
                      </a:srgbClr>
                    </a:outerShdw>
                  </a:effectLst>
                  <a:uLnTx/>
                  <a:uFillTx/>
                  <a:latin typeface="Segoe UI Light" panose="020B0502040204020203" pitchFamily="34" charset="0"/>
                  <a:ea typeface="思源黑体 CN Heavy"/>
                  <a:cs typeface="Segoe UI Light" panose="020B0502040204020203" pitchFamily="34" charset="0"/>
                </a:rPr>
                <a:t>CONTENTS</a:t>
              </a:r>
            </a:p>
          </p:txBody>
        </p:sp>
      </p:grpSp>
      <p:pic>
        <p:nvPicPr>
          <p:cNvPr id="4" name="图片 3" descr="微信图片_20191111224408"/>
          <p:cNvPicPr>
            <a:picLocks noChangeAspect="1"/>
          </p:cNvPicPr>
          <p:nvPr/>
        </p:nvPicPr>
        <p:blipFill>
          <a:blip r:embed="rId3"/>
          <a:stretch>
            <a:fillRect/>
          </a:stretch>
        </p:blipFill>
        <p:spPr>
          <a:xfrm>
            <a:off x="7845425" y="-412115"/>
            <a:ext cx="4098290" cy="174307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0" y="5119041"/>
            <a:ext cx="12191999" cy="1742458"/>
          </a:xfrm>
          <a:prstGeom prst="rect">
            <a:avLst/>
          </a:prstGeom>
          <a:solidFill>
            <a:schemeClr val="accent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bodyPr>
          <a:lstStyle/>
          <a:p>
            <a:pPr algn="ctr"/>
            <a:endParaRPr kumimoji="1" lang="zh-CN" altLang="en-US">
              <a:solidFill>
                <a:schemeClr val="accent1"/>
              </a:solidFill>
              <a:effectLst>
                <a:outerShdw blurRad="38100" dist="25400" dir="5400000" algn="ctr" rotWithShape="0">
                  <a:srgbClr val="6E747A">
                    <a:alpha val="43000"/>
                  </a:srgbClr>
                </a:outerShdw>
              </a:effectLst>
            </a:endParaRPr>
          </a:p>
        </p:txBody>
      </p:sp>
      <p:sp>
        <p:nvSpPr>
          <p:cNvPr id="3" name="文本框 2"/>
          <p:cNvSpPr txBox="1"/>
          <p:nvPr/>
        </p:nvSpPr>
        <p:spPr>
          <a:xfrm>
            <a:off x="2465376" y="191003"/>
            <a:ext cx="184731" cy="584775"/>
          </a:xfrm>
          <a:prstGeom prst="rect">
            <a:avLst/>
          </a:prstGeom>
          <a:noFill/>
        </p:spPr>
        <p:txBody>
          <a:bodyPr wrap="none" rtlCol="0">
            <a:spAutoFit/>
          </a:bodyPr>
          <a:lstStyle/>
          <a:p>
            <a:endParaRPr lang="zh-CN" altLang="en-US" sz="3200" b="1" dirty="0">
              <a:gradFill>
                <a:gsLst>
                  <a:gs pos="0">
                    <a:srgbClr val="E30613"/>
                  </a:gs>
                  <a:gs pos="100000">
                    <a:srgbClr val="81040B"/>
                  </a:gs>
                </a:gsLst>
                <a:lin ang="5400000" scaled="1"/>
              </a:gradFill>
              <a:latin typeface="微软雅黑" panose="020B0503020204020204" charset="-122"/>
              <a:ea typeface="微软雅黑" panose="020B0503020204020204" charset="-122"/>
            </a:endParaRPr>
          </a:p>
        </p:txBody>
      </p:sp>
      <p:sp>
        <p:nvSpPr>
          <p:cNvPr id="4" name="矩形 3"/>
          <p:cNvSpPr/>
          <p:nvPr/>
        </p:nvSpPr>
        <p:spPr>
          <a:xfrm>
            <a:off x="1" y="318227"/>
            <a:ext cx="571500" cy="7335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6" name="直线连接符 5"/>
          <p:cNvCxnSpPr/>
          <p:nvPr/>
        </p:nvCxnSpPr>
        <p:spPr>
          <a:xfrm>
            <a:off x="872382" y="1051737"/>
            <a:ext cx="10345350" cy="0"/>
          </a:xfrm>
          <a:prstGeom prst="line">
            <a:avLst/>
          </a:prstGeom>
        </p:spPr>
        <p:style>
          <a:lnRef idx="2">
            <a:schemeClr val="accent1"/>
          </a:lnRef>
          <a:fillRef idx="0">
            <a:schemeClr val="accent1"/>
          </a:fillRef>
          <a:effectRef idx="1">
            <a:schemeClr val="accent1"/>
          </a:effectRef>
          <a:fontRef idx="minor">
            <a:schemeClr val="tx1"/>
          </a:fontRef>
        </p:style>
      </p:cxnSp>
      <p:sp>
        <p:nvSpPr>
          <p:cNvPr id="7" name="矩形 6"/>
          <p:cNvSpPr/>
          <p:nvPr/>
        </p:nvSpPr>
        <p:spPr>
          <a:xfrm>
            <a:off x="636248" y="318227"/>
            <a:ext cx="156621" cy="733510"/>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soft" dir="t">
                <a:rot lat="0" lon="0" rev="15600000"/>
              </a:lightRig>
            </a:scene3d>
            <a:sp3d extrusionH="57150" prstMaterial="softEdge">
              <a:bevelT w="25400" h="38100"/>
            </a:sp3d>
          </a:bodyPr>
          <a:lstStyle/>
          <a:p>
            <a:pPr algn="ctr"/>
            <a:endParaRPr kumimoji="1" lang="zh-CN" altLang="en-US">
              <a:solidFill>
                <a:schemeClr val="accent4"/>
              </a:solidFill>
              <a:effectLst/>
            </a:endParaRPr>
          </a:p>
        </p:txBody>
      </p:sp>
      <p:sp>
        <p:nvSpPr>
          <p:cNvPr id="9" name="文本框 374"/>
          <p:cNvSpPr txBox="1"/>
          <p:nvPr/>
        </p:nvSpPr>
        <p:spPr>
          <a:xfrm>
            <a:off x="974725" y="1236345"/>
            <a:ext cx="1212183" cy="453453"/>
          </a:xfrm>
          <a:prstGeom prst="rect">
            <a:avLst/>
          </a:prstGeom>
          <a:noFill/>
        </p:spPr>
        <p:txBody>
          <a:bodyPr wrap="none" lIns="91436" tIns="45718" rIns="91436" bIns="45718" rtlCol="0">
            <a:spAutoFit/>
          </a:bodyPr>
          <a:lstStyle/>
          <a:p>
            <a:pPr>
              <a:lnSpc>
                <a:spcPct val="130000"/>
              </a:lnSpc>
            </a:pPr>
            <a:r>
              <a:rPr lang="en-US" altLang="zh-CN" sz="2000" dirty="0">
                <a:latin typeface="微软雅黑" panose="020B0503020204020204" charset="-122"/>
                <a:ea typeface="微软雅黑" panose="020B0503020204020204" charset="-122"/>
              </a:rPr>
              <a:t>1.1</a:t>
            </a:r>
            <a:r>
              <a:rPr lang="zh-CN" altLang="en-US" sz="2000" dirty="0">
                <a:latin typeface="微软雅黑" panose="020B0503020204020204" charset="-122"/>
                <a:ea typeface="微软雅黑" panose="020B0503020204020204" charset="-122"/>
              </a:rPr>
              <a:t>  摘要</a:t>
            </a:r>
            <a:endParaRPr lang="zh-CN" altLang="en-US" sz="2400" dirty="0">
              <a:latin typeface="微软雅黑" panose="020B0503020204020204" charset="-122"/>
              <a:ea typeface="微软雅黑" panose="020B0503020204020204" charset="-122"/>
            </a:endParaRPr>
          </a:p>
        </p:txBody>
      </p:sp>
      <p:sp>
        <p:nvSpPr>
          <p:cNvPr id="21" name="文本框 20"/>
          <p:cNvSpPr txBox="1"/>
          <p:nvPr/>
        </p:nvSpPr>
        <p:spPr>
          <a:xfrm>
            <a:off x="872381" y="463352"/>
            <a:ext cx="3621797" cy="523220"/>
          </a:xfrm>
          <a:prstGeom prst="rect">
            <a:avLst/>
          </a:prstGeom>
          <a:noFill/>
        </p:spPr>
        <p:txBody>
          <a:bodyPr wrap="square" rtlCol="0">
            <a:spAutoFit/>
          </a:bodyPr>
          <a:lstStyle/>
          <a:p>
            <a:pPr algn="dist"/>
            <a:r>
              <a:rPr kumimoji="1" lang="zh-CN" altLang="en-US" sz="2800" dirty="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cs typeface="微软雅黑" panose="020B0503020204020204" charset="-122"/>
              </a:rPr>
              <a:t>一、研究背景</a:t>
            </a:r>
          </a:p>
        </p:txBody>
      </p:sp>
      <p:pic>
        <p:nvPicPr>
          <p:cNvPr id="15" name="图片 14" descr="885292771628664736"/>
          <p:cNvPicPr>
            <a:picLocks noChangeAspect="1"/>
          </p:cNvPicPr>
          <p:nvPr/>
        </p:nvPicPr>
        <p:blipFill>
          <a:blip r:embed="rId3"/>
          <a:stretch>
            <a:fillRect/>
          </a:stretch>
        </p:blipFill>
        <p:spPr>
          <a:xfrm>
            <a:off x="7204710" y="1606225"/>
            <a:ext cx="4012565" cy="2675255"/>
          </a:xfrm>
          <a:prstGeom prst="rect">
            <a:avLst/>
          </a:prstGeom>
        </p:spPr>
      </p:pic>
      <p:pic>
        <p:nvPicPr>
          <p:cNvPr id="16" name="图片 15" descr="微信图片_20191111224408"/>
          <p:cNvPicPr>
            <a:picLocks noChangeAspect="1"/>
          </p:cNvPicPr>
          <p:nvPr/>
        </p:nvPicPr>
        <p:blipFill>
          <a:blip r:embed="rId4"/>
          <a:stretch>
            <a:fillRect/>
          </a:stretch>
        </p:blipFill>
        <p:spPr>
          <a:xfrm>
            <a:off x="7414895" y="-452755"/>
            <a:ext cx="4404360" cy="1872615"/>
          </a:xfrm>
          <a:prstGeom prst="rect">
            <a:avLst/>
          </a:prstGeom>
        </p:spPr>
      </p:pic>
      <p:pic>
        <p:nvPicPr>
          <p:cNvPr id="23" name="图片 22" descr="20146665"/>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11175" y="1317625"/>
            <a:ext cx="407670" cy="407670"/>
          </a:xfrm>
          <a:prstGeom prst="rect">
            <a:avLst/>
          </a:prstGeom>
        </p:spPr>
      </p:pic>
      <p:sp>
        <p:nvSpPr>
          <p:cNvPr id="5" name="文本框 374">
            <a:extLst>
              <a:ext uri="{FF2B5EF4-FFF2-40B4-BE49-F238E27FC236}">
                <a16:creationId xmlns:a16="http://schemas.microsoft.com/office/drawing/2014/main" id="{3B6EFDD0-95FE-F74A-2764-9A91CF1F9C23}"/>
              </a:ext>
            </a:extLst>
          </p:cNvPr>
          <p:cNvSpPr txBox="1"/>
          <p:nvPr/>
        </p:nvSpPr>
        <p:spPr>
          <a:xfrm>
            <a:off x="974725" y="1909902"/>
            <a:ext cx="1725144" cy="453453"/>
          </a:xfrm>
          <a:prstGeom prst="rect">
            <a:avLst/>
          </a:prstGeom>
          <a:noFill/>
        </p:spPr>
        <p:txBody>
          <a:bodyPr wrap="none" lIns="91436" tIns="45718" rIns="91436" bIns="45718" rtlCol="0">
            <a:spAutoFit/>
          </a:bodyPr>
          <a:lstStyle/>
          <a:p>
            <a:pPr>
              <a:lnSpc>
                <a:spcPct val="130000"/>
              </a:lnSpc>
            </a:pPr>
            <a:r>
              <a:rPr lang="en-US" altLang="zh-CN" sz="2000" dirty="0">
                <a:latin typeface="微软雅黑" panose="020B0503020204020204" charset="-122"/>
                <a:ea typeface="微软雅黑" panose="020B0503020204020204" charset="-122"/>
              </a:rPr>
              <a:t>1.2</a:t>
            </a:r>
            <a:r>
              <a:rPr lang="zh-CN" altLang="en-US" sz="2000" dirty="0">
                <a:latin typeface="微软雅黑" panose="020B0503020204020204" charset="-122"/>
                <a:ea typeface="微软雅黑" panose="020B0503020204020204" charset="-122"/>
              </a:rPr>
              <a:t>  研究现状</a:t>
            </a:r>
            <a:endParaRPr lang="zh-CN" altLang="en-US" sz="2400" dirty="0">
              <a:latin typeface="微软雅黑" panose="020B0503020204020204" charset="-122"/>
              <a:ea typeface="微软雅黑" panose="020B0503020204020204" charset="-122"/>
            </a:endParaRPr>
          </a:p>
        </p:txBody>
      </p:sp>
      <p:pic>
        <p:nvPicPr>
          <p:cNvPr id="8" name="图片 22" descr="20146665">
            <a:extLst>
              <a:ext uri="{FF2B5EF4-FFF2-40B4-BE49-F238E27FC236}">
                <a16:creationId xmlns:a16="http://schemas.microsoft.com/office/drawing/2014/main" id="{ED2C9B21-3B96-A849-49FA-12DFEBB7884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11175" y="1991182"/>
            <a:ext cx="407670" cy="40767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a:blip r:embed="rId3" cstate="print">
            <a:grayscl/>
            <a:extLst>
              <a:ext uri="{28A0092B-C50C-407E-A947-70E740481C1C}">
                <a14:useLocalDpi xmlns:a14="http://schemas.microsoft.com/office/drawing/2010/main" val="0"/>
              </a:ext>
            </a:extLst>
          </a:blip>
          <a:stretch>
            <a:fillRect/>
          </a:stretch>
        </p:blipFill>
        <p:spPr>
          <a:xfrm>
            <a:off x="9655276" y="5008044"/>
            <a:ext cx="1917192" cy="1770888"/>
          </a:xfrm>
          <a:prstGeom prst="rect">
            <a:avLst/>
          </a:prstGeom>
        </p:spPr>
      </p:pic>
      <p:sp>
        <p:nvSpPr>
          <p:cNvPr id="3" name="文本框 2"/>
          <p:cNvSpPr txBox="1"/>
          <p:nvPr/>
        </p:nvSpPr>
        <p:spPr>
          <a:xfrm>
            <a:off x="2465376" y="191003"/>
            <a:ext cx="184731" cy="584775"/>
          </a:xfrm>
          <a:prstGeom prst="rect">
            <a:avLst/>
          </a:prstGeom>
          <a:noFill/>
        </p:spPr>
        <p:txBody>
          <a:bodyPr wrap="none" rtlCol="0">
            <a:spAutoFit/>
          </a:bodyPr>
          <a:lstStyle/>
          <a:p>
            <a:endParaRPr lang="zh-CN" altLang="en-US" sz="3200" b="1" dirty="0">
              <a:gradFill>
                <a:gsLst>
                  <a:gs pos="0">
                    <a:srgbClr val="E30613"/>
                  </a:gs>
                  <a:gs pos="100000">
                    <a:srgbClr val="81040B"/>
                  </a:gs>
                </a:gsLst>
                <a:lin ang="5400000" scaled="1"/>
              </a:gradFill>
              <a:latin typeface="微软雅黑" panose="020B0503020204020204" charset="-122"/>
              <a:ea typeface="微软雅黑" panose="020B0503020204020204" charset="-122"/>
            </a:endParaRPr>
          </a:p>
        </p:txBody>
      </p:sp>
      <p:sp>
        <p:nvSpPr>
          <p:cNvPr id="5" name="矩形 4"/>
          <p:cNvSpPr/>
          <p:nvPr/>
        </p:nvSpPr>
        <p:spPr>
          <a:xfrm>
            <a:off x="571501" y="1246504"/>
            <a:ext cx="10712017" cy="3254224"/>
          </a:xfrm>
          <a:prstGeom prst="rect">
            <a:avLst/>
          </a:prstGeom>
        </p:spPr>
        <p:txBody>
          <a:bodyPr wrap="square">
            <a:spAutoFit/>
          </a:bodyPr>
          <a:lstStyle/>
          <a:p>
            <a:pPr>
              <a:lnSpc>
                <a:spcPct val="130000"/>
              </a:lnSpc>
            </a:pPr>
            <a:r>
              <a:rPr lang="zh-CN" altLang="en-US" sz="2000" dirty="0">
                <a:latin typeface="+mn-ea"/>
              </a:rPr>
              <a:t>影响力最大化问题在现实生活中至关重要，它不仅帮助企业通过识别关键影响者来优化市场营销策略，提高品牌知名度和产品销量，还在公共卫生领域发挥着重要作用，通过快速传播关键的健康信息和预防措施来提升公众健康意识。此外，它也是社会动员和政策倡导的有效工具，有助于政府和组织在社会活动中快速动员公众参与，推动社会进步和政策变革。在影响力最大化问题中，蚁群算法通过模拟蚂蚁在网络中的“觅食”行为，寻找具有高影响力的种子节点集合。蚁群算法能够处理大规模网络，并且能够适应网络结构的动态变化，这使得它成为解决影响力最大化问题的一个有力工具。本文将从蚁群算法入手，通过结合其他优化算法</a:t>
            </a:r>
            <a:r>
              <a:rPr lang="en-US" altLang="zh-CN" sz="2000" dirty="0">
                <a:latin typeface="+mn-ea"/>
              </a:rPr>
              <a:t>——</a:t>
            </a:r>
            <a:r>
              <a:rPr lang="zh-CN" altLang="en-US" sz="2000" dirty="0">
                <a:latin typeface="+mn-ea"/>
              </a:rPr>
              <a:t>粒子群算法，实现算法性能上的优化研究。</a:t>
            </a:r>
          </a:p>
        </p:txBody>
      </p:sp>
      <p:sp>
        <p:nvSpPr>
          <p:cNvPr id="6" name="矩形 5"/>
          <p:cNvSpPr/>
          <p:nvPr/>
        </p:nvSpPr>
        <p:spPr>
          <a:xfrm>
            <a:off x="1" y="318227"/>
            <a:ext cx="571500" cy="7335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文本框 6"/>
          <p:cNvSpPr txBox="1"/>
          <p:nvPr/>
        </p:nvSpPr>
        <p:spPr>
          <a:xfrm>
            <a:off x="872382" y="463352"/>
            <a:ext cx="969670" cy="523220"/>
          </a:xfrm>
          <a:prstGeom prst="rect">
            <a:avLst/>
          </a:prstGeom>
          <a:noFill/>
        </p:spPr>
        <p:txBody>
          <a:bodyPr wrap="square" rtlCol="0">
            <a:spAutoFit/>
          </a:bodyPr>
          <a:lstStyle/>
          <a:p>
            <a:pPr algn="dist"/>
            <a:r>
              <a:rPr kumimoji="1" lang="zh-CN" altLang="en-US" sz="280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cs typeface="微软雅黑" panose="020B0503020204020204" charset="-122"/>
              </a:rPr>
              <a:t>摘要</a:t>
            </a:r>
          </a:p>
        </p:txBody>
      </p:sp>
      <p:cxnSp>
        <p:nvCxnSpPr>
          <p:cNvPr id="8" name="直线连接符 7"/>
          <p:cNvCxnSpPr/>
          <p:nvPr/>
        </p:nvCxnSpPr>
        <p:spPr>
          <a:xfrm>
            <a:off x="872382" y="1051737"/>
            <a:ext cx="10345350" cy="0"/>
          </a:xfrm>
          <a:prstGeom prst="line">
            <a:avLst/>
          </a:prstGeom>
        </p:spPr>
        <p:style>
          <a:lnRef idx="2">
            <a:schemeClr val="accent1"/>
          </a:lnRef>
          <a:fillRef idx="0">
            <a:schemeClr val="accent1"/>
          </a:fillRef>
          <a:effectRef idx="1">
            <a:schemeClr val="accent1"/>
          </a:effectRef>
          <a:fontRef idx="minor">
            <a:schemeClr val="tx1"/>
          </a:fontRef>
        </p:style>
      </p:cxnSp>
      <p:sp>
        <p:nvSpPr>
          <p:cNvPr id="9" name="矩形 8"/>
          <p:cNvSpPr/>
          <p:nvPr/>
        </p:nvSpPr>
        <p:spPr>
          <a:xfrm>
            <a:off x="643233" y="318227"/>
            <a:ext cx="156621" cy="73351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文本框 9"/>
          <p:cNvSpPr txBox="1"/>
          <p:nvPr/>
        </p:nvSpPr>
        <p:spPr>
          <a:xfrm>
            <a:off x="9806230" y="5285887"/>
            <a:ext cx="1101392" cy="707886"/>
          </a:xfrm>
          <a:prstGeom prst="rect">
            <a:avLst/>
          </a:prstGeom>
          <a:noFill/>
        </p:spPr>
        <p:txBody>
          <a:bodyPr wrap="none" rtlCol="0">
            <a:spAutoFit/>
          </a:bodyPr>
          <a:lstStyle/>
          <a:p>
            <a:pPr algn="ctr"/>
            <a:r>
              <a:rPr lang="en-US" altLang="zh-CN" sz="2000" b="1" dirty="0">
                <a:solidFill>
                  <a:srgbClr val="3B4658"/>
                </a:solidFill>
                <a:latin typeface="微软雅黑" panose="020B0503020204020204" charset="-122"/>
                <a:ea typeface="微软雅黑" panose="020B0503020204020204" charset="-122"/>
                <a:cs typeface="微软雅黑" panose="020B0503020204020204" charset="-122"/>
              </a:rPr>
              <a:t>Key </a:t>
            </a:r>
            <a:endParaRPr lang="zh-CN" altLang="en-US" sz="2000" b="1" dirty="0">
              <a:solidFill>
                <a:srgbClr val="3B4658"/>
              </a:solidFill>
              <a:latin typeface="微软雅黑" panose="020B0503020204020204" charset="-122"/>
              <a:ea typeface="微软雅黑" panose="020B0503020204020204" charset="-122"/>
              <a:cs typeface="微软雅黑" panose="020B0503020204020204" charset="-122"/>
            </a:endParaRPr>
          </a:p>
          <a:p>
            <a:pPr algn="ctr"/>
            <a:r>
              <a:rPr lang="en-US" altLang="zh-CN" sz="2000" b="1" dirty="0">
                <a:solidFill>
                  <a:srgbClr val="3B4658"/>
                </a:solidFill>
                <a:latin typeface="微软雅黑" panose="020B0503020204020204" charset="-122"/>
                <a:ea typeface="微软雅黑" panose="020B0503020204020204" charset="-122"/>
                <a:cs typeface="微软雅黑" panose="020B0503020204020204" charset="-122"/>
              </a:rPr>
              <a:t>Words</a:t>
            </a:r>
            <a:r>
              <a:rPr lang="zh-CN" altLang="zh-CN" sz="2000" dirty="0">
                <a:solidFill>
                  <a:srgbClr val="3B4658"/>
                </a:solidFill>
                <a:latin typeface="微软雅黑" panose="020B0503020204020204" charset="-122"/>
                <a:ea typeface="微软雅黑" panose="020B0503020204020204" charset="-122"/>
                <a:cs typeface="微软雅黑" panose="020B0503020204020204" charset="-122"/>
              </a:rPr>
              <a:t> </a:t>
            </a:r>
            <a:endParaRPr kumimoji="1" lang="zh-CN" altLang="en-US" sz="2000" dirty="0">
              <a:solidFill>
                <a:srgbClr val="3B4658"/>
              </a:solidFill>
              <a:latin typeface="微软雅黑" panose="020B0503020204020204" charset="-122"/>
              <a:ea typeface="微软雅黑" panose="020B0503020204020204" charset="-122"/>
              <a:cs typeface="微软雅黑" panose="020B0503020204020204" charset="-122"/>
            </a:endParaRPr>
          </a:p>
        </p:txBody>
      </p:sp>
      <p:pic>
        <p:nvPicPr>
          <p:cNvPr id="2" name="图片 1" descr="微信图片_20191111224408"/>
          <p:cNvPicPr>
            <a:picLocks noChangeAspect="1"/>
          </p:cNvPicPr>
          <p:nvPr/>
        </p:nvPicPr>
        <p:blipFill>
          <a:blip r:embed="rId4"/>
          <a:stretch>
            <a:fillRect/>
          </a:stretch>
        </p:blipFill>
        <p:spPr>
          <a:xfrm>
            <a:off x="7526655" y="-436880"/>
            <a:ext cx="4330065" cy="1841500"/>
          </a:xfrm>
          <a:prstGeom prst="rect">
            <a:avLst/>
          </a:prstGeom>
        </p:spPr>
      </p:pic>
      <p:sp>
        <p:nvSpPr>
          <p:cNvPr id="4" name="文本框 3">
            <a:extLst>
              <a:ext uri="{FF2B5EF4-FFF2-40B4-BE49-F238E27FC236}">
                <a16:creationId xmlns:a16="http://schemas.microsoft.com/office/drawing/2014/main" id="{809D6F80-8A53-0E97-4967-A3ADAB6B72DC}"/>
              </a:ext>
            </a:extLst>
          </p:cNvPr>
          <p:cNvSpPr txBox="1"/>
          <p:nvPr/>
        </p:nvSpPr>
        <p:spPr>
          <a:xfrm>
            <a:off x="643233" y="5270498"/>
            <a:ext cx="2954655" cy="369332"/>
          </a:xfrm>
          <a:prstGeom prst="rect">
            <a:avLst/>
          </a:prstGeom>
          <a:noFill/>
        </p:spPr>
        <p:txBody>
          <a:bodyPr wrap="none" rtlCol="0">
            <a:spAutoFit/>
          </a:bodyPr>
          <a:lstStyle/>
          <a:p>
            <a:pPr algn="r" defTabSz="1218565"/>
            <a:r>
              <a:rPr kumimoji="1" lang="zh-CN" altLang="en-US" b="1" dirty="0"/>
              <a:t>创新点：</a:t>
            </a:r>
            <a:r>
              <a:rPr kumimoji="1" lang="zh-CN" altLang="en-US" dirty="0"/>
              <a:t>对混合算法的研究</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465376" y="191003"/>
            <a:ext cx="184731" cy="584775"/>
          </a:xfrm>
          <a:prstGeom prst="rect">
            <a:avLst/>
          </a:prstGeom>
          <a:noFill/>
        </p:spPr>
        <p:txBody>
          <a:bodyPr wrap="none" rtlCol="0">
            <a:spAutoFit/>
          </a:bodyPr>
          <a:lstStyle/>
          <a:p>
            <a:endParaRPr lang="zh-CN" altLang="en-US" sz="3200" b="1" dirty="0">
              <a:gradFill>
                <a:gsLst>
                  <a:gs pos="0">
                    <a:srgbClr val="E30613"/>
                  </a:gs>
                  <a:gs pos="100000">
                    <a:srgbClr val="81040B"/>
                  </a:gs>
                </a:gsLst>
                <a:lin ang="5400000" scaled="1"/>
              </a:gradFill>
              <a:latin typeface="微软雅黑" panose="020B0503020204020204" charset="-122"/>
              <a:ea typeface="微软雅黑" panose="020B0503020204020204" charset="-122"/>
            </a:endParaRPr>
          </a:p>
        </p:txBody>
      </p:sp>
      <p:sp>
        <p:nvSpPr>
          <p:cNvPr id="6" name="矩形 5"/>
          <p:cNvSpPr/>
          <p:nvPr/>
        </p:nvSpPr>
        <p:spPr>
          <a:xfrm>
            <a:off x="1" y="318227"/>
            <a:ext cx="571500" cy="7335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文本框 6"/>
          <p:cNvSpPr txBox="1"/>
          <p:nvPr/>
        </p:nvSpPr>
        <p:spPr>
          <a:xfrm>
            <a:off x="872381" y="463352"/>
            <a:ext cx="1777725" cy="523220"/>
          </a:xfrm>
          <a:prstGeom prst="rect">
            <a:avLst/>
          </a:prstGeom>
          <a:noFill/>
        </p:spPr>
        <p:txBody>
          <a:bodyPr wrap="square" rtlCol="0">
            <a:spAutoFit/>
          </a:bodyPr>
          <a:lstStyle/>
          <a:p>
            <a:pPr algn="dist"/>
            <a:r>
              <a:rPr kumimoji="1" lang="zh-CN" altLang="en-US" sz="2800" dirty="0">
                <a:effectLst>
                  <a:outerShdw blurRad="38100" dist="19050" dir="2700000" algn="tl" rotWithShape="0">
                    <a:schemeClr val="dk1">
                      <a:alpha val="40000"/>
                    </a:schemeClr>
                  </a:outerShdw>
                </a:effectLst>
                <a:latin typeface="微软雅黑" panose="020B0503020204020204" charset="-122"/>
                <a:ea typeface="微软雅黑" panose="020B0503020204020204" charset="-122"/>
                <a:cs typeface="微软雅黑" panose="020B0503020204020204" charset="-122"/>
              </a:rPr>
              <a:t>研究现状</a:t>
            </a:r>
            <a:endParaRPr kumimoji="1" lang="zh-CN" altLang="en-US" sz="2800" dirty="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cs typeface="微软雅黑" panose="020B0503020204020204" charset="-122"/>
            </a:endParaRPr>
          </a:p>
        </p:txBody>
      </p:sp>
      <p:cxnSp>
        <p:nvCxnSpPr>
          <p:cNvPr id="8" name="直线连接符 7"/>
          <p:cNvCxnSpPr/>
          <p:nvPr/>
        </p:nvCxnSpPr>
        <p:spPr>
          <a:xfrm>
            <a:off x="872382" y="1051737"/>
            <a:ext cx="10345350" cy="0"/>
          </a:xfrm>
          <a:prstGeom prst="line">
            <a:avLst/>
          </a:prstGeom>
        </p:spPr>
        <p:style>
          <a:lnRef idx="2">
            <a:schemeClr val="accent1"/>
          </a:lnRef>
          <a:fillRef idx="0">
            <a:schemeClr val="accent1"/>
          </a:fillRef>
          <a:effectRef idx="1">
            <a:schemeClr val="accent1"/>
          </a:effectRef>
          <a:fontRef idx="minor">
            <a:schemeClr val="tx1"/>
          </a:fontRef>
        </p:style>
      </p:cxnSp>
      <p:sp>
        <p:nvSpPr>
          <p:cNvPr id="9" name="矩形 8"/>
          <p:cNvSpPr/>
          <p:nvPr/>
        </p:nvSpPr>
        <p:spPr>
          <a:xfrm>
            <a:off x="643233" y="318227"/>
            <a:ext cx="156621" cy="73351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2" name="图片 1" descr="微信图片_20191111224408"/>
          <p:cNvPicPr>
            <a:picLocks noChangeAspect="1"/>
          </p:cNvPicPr>
          <p:nvPr/>
        </p:nvPicPr>
        <p:blipFill>
          <a:blip r:embed="rId3"/>
          <a:stretch>
            <a:fillRect/>
          </a:stretch>
        </p:blipFill>
        <p:spPr>
          <a:xfrm>
            <a:off x="7526655" y="-436880"/>
            <a:ext cx="4330065" cy="1841500"/>
          </a:xfrm>
          <a:prstGeom prst="rect">
            <a:avLst/>
          </a:prstGeom>
        </p:spPr>
      </p:pic>
      <p:sp>
        <p:nvSpPr>
          <p:cNvPr id="12" name="文本框 11">
            <a:extLst>
              <a:ext uri="{FF2B5EF4-FFF2-40B4-BE49-F238E27FC236}">
                <a16:creationId xmlns:a16="http://schemas.microsoft.com/office/drawing/2014/main" id="{B83B49D9-C1D4-56E1-20A9-14EB4E1BE238}"/>
              </a:ext>
            </a:extLst>
          </p:cNvPr>
          <p:cNvSpPr txBox="1"/>
          <p:nvPr/>
        </p:nvSpPr>
        <p:spPr>
          <a:xfrm>
            <a:off x="721543" y="1569836"/>
            <a:ext cx="6076822" cy="1015663"/>
          </a:xfrm>
          <a:prstGeom prst="rect">
            <a:avLst/>
          </a:prstGeom>
          <a:noFill/>
        </p:spPr>
        <p:txBody>
          <a:bodyPr wrap="square">
            <a:spAutoFit/>
          </a:bodyPr>
          <a:lstStyle/>
          <a:p>
            <a:pPr algn="just"/>
            <a:r>
              <a:rPr lang="zh-CN" altLang="en-US" sz="2000" dirty="0">
                <a:latin typeface="宋体" panose="02010600030101010101" pitchFamily="2" charset="-122"/>
                <a:ea typeface="宋体" panose="02010600030101010101" pitchFamily="2" charset="-122"/>
              </a:rPr>
              <a:t>大部分文章都在通过改变参数或者针对具体的模型进行优化与调整，以实现更精确的预测。有少部分文章尝试使用其他优化算法进行结合，以提高算法的效率。</a:t>
            </a:r>
          </a:p>
        </p:txBody>
      </p:sp>
      <p:pic>
        <p:nvPicPr>
          <p:cNvPr id="13" name="图片 12">
            <a:extLst>
              <a:ext uri="{FF2B5EF4-FFF2-40B4-BE49-F238E27FC236}">
                <a16:creationId xmlns:a16="http://schemas.microsoft.com/office/drawing/2014/main" id="{2CC897FB-A89F-64DA-11C1-4B6BB16419E3}"/>
              </a:ext>
            </a:extLst>
          </p:cNvPr>
          <p:cNvPicPr>
            <a:picLocks noChangeAspect="1"/>
          </p:cNvPicPr>
          <p:nvPr/>
        </p:nvPicPr>
        <p:blipFill>
          <a:blip r:embed="rId4"/>
          <a:stretch>
            <a:fillRect/>
          </a:stretch>
        </p:blipFill>
        <p:spPr>
          <a:xfrm>
            <a:off x="7526655" y="1469785"/>
            <a:ext cx="3542089" cy="4736237"/>
          </a:xfrm>
          <a:prstGeom prst="rect">
            <a:avLst/>
          </a:prstGeom>
        </p:spPr>
      </p:pic>
      <p:sp>
        <p:nvSpPr>
          <p:cNvPr id="15" name="文本框 14">
            <a:extLst>
              <a:ext uri="{FF2B5EF4-FFF2-40B4-BE49-F238E27FC236}">
                <a16:creationId xmlns:a16="http://schemas.microsoft.com/office/drawing/2014/main" id="{DDE433DF-FF0D-20C3-68AA-6FF607C3E379}"/>
              </a:ext>
            </a:extLst>
          </p:cNvPr>
          <p:cNvSpPr txBox="1"/>
          <p:nvPr/>
        </p:nvSpPr>
        <p:spPr>
          <a:xfrm>
            <a:off x="721543" y="3519035"/>
            <a:ext cx="6231261" cy="2031325"/>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“Identifying influential nodes based on ant colony optimization to maximize profit in social networks”</a:t>
            </a:r>
            <a:r>
              <a:rPr lang="zh-CN" altLang="en-US" dirty="0">
                <a:latin typeface="Times New Roman" panose="02020603050405020304" pitchFamily="18" charset="0"/>
                <a:cs typeface="Times New Roman" panose="02020603050405020304" pitchFamily="18" charset="0"/>
              </a:rPr>
              <a:t>提出了PMACO和IMOACO两种新方法来寻找最有价值的用户。首先，通过对社交网络中用户的交互和交流进行分析，得到影响力图。在影响图的生成过程中还考虑了用户之间的负面影响。为了降低计算复杂度，从影响图中删除不重要的节点，这些节点对它们的影响程度。</a:t>
            </a:r>
          </a:p>
        </p:txBody>
      </p:sp>
    </p:spTree>
    <p:extLst>
      <p:ext uri="{BB962C8B-B14F-4D97-AF65-F5344CB8AC3E}">
        <p14:creationId xmlns:p14="http://schemas.microsoft.com/office/powerpoint/2010/main" val="1954335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2"/>
          <p:cNvSpPr/>
          <p:nvPr/>
        </p:nvSpPr>
        <p:spPr>
          <a:xfrm>
            <a:off x="1" y="2121421"/>
            <a:ext cx="11217731" cy="2998954"/>
          </a:xfrm>
          <a:prstGeom prst="rect">
            <a:avLst/>
          </a:prstGeom>
          <a:solidFill>
            <a:schemeClr val="accent1">
              <a:alpha val="82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schemeClr val="bg1">
                  <a:lumMod val="95000"/>
                </a:schemeClr>
              </a:solidFill>
            </a:endParaRPr>
          </a:p>
        </p:txBody>
      </p:sp>
      <p:sp>
        <p:nvSpPr>
          <p:cNvPr id="5" name="文本框 4"/>
          <p:cNvSpPr txBox="1"/>
          <p:nvPr/>
        </p:nvSpPr>
        <p:spPr>
          <a:xfrm>
            <a:off x="2465376" y="191003"/>
            <a:ext cx="184731" cy="584775"/>
          </a:xfrm>
          <a:prstGeom prst="rect">
            <a:avLst/>
          </a:prstGeom>
          <a:noFill/>
        </p:spPr>
        <p:txBody>
          <a:bodyPr wrap="none" rtlCol="0">
            <a:spAutoFit/>
          </a:bodyPr>
          <a:lstStyle/>
          <a:p>
            <a:endParaRPr lang="zh-CN" altLang="en-US" sz="3200" b="1" dirty="0">
              <a:gradFill>
                <a:gsLst>
                  <a:gs pos="0">
                    <a:srgbClr val="E30613"/>
                  </a:gs>
                  <a:gs pos="100000">
                    <a:srgbClr val="81040B"/>
                  </a:gs>
                </a:gsLst>
                <a:lin ang="5400000" scaled="1"/>
              </a:gradFill>
              <a:latin typeface="微软雅黑" panose="020B0503020204020204" charset="-122"/>
              <a:ea typeface="微软雅黑" panose="020B0503020204020204" charset="-122"/>
            </a:endParaRPr>
          </a:p>
        </p:txBody>
      </p:sp>
      <p:sp>
        <p:nvSpPr>
          <p:cNvPr id="6" name="矩形 5"/>
          <p:cNvSpPr/>
          <p:nvPr/>
        </p:nvSpPr>
        <p:spPr>
          <a:xfrm>
            <a:off x="1" y="318227"/>
            <a:ext cx="571500" cy="7335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8" name="直线连接符 7"/>
          <p:cNvCxnSpPr/>
          <p:nvPr/>
        </p:nvCxnSpPr>
        <p:spPr>
          <a:xfrm>
            <a:off x="872382" y="1051737"/>
            <a:ext cx="10345350" cy="0"/>
          </a:xfrm>
          <a:prstGeom prst="line">
            <a:avLst/>
          </a:prstGeom>
        </p:spPr>
        <p:style>
          <a:lnRef idx="2">
            <a:schemeClr val="accent1"/>
          </a:lnRef>
          <a:fillRef idx="0">
            <a:schemeClr val="accent1"/>
          </a:fillRef>
          <a:effectRef idx="1">
            <a:schemeClr val="accent1"/>
          </a:effectRef>
          <a:fontRef idx="minor">
            <a:schemeClr val="tx1"/>
          </a:fontRef>
        </p:style>
      </p:cxnSp>
      <p:sp>
        <p:nvSpPr>
          <p:cNvPr id="9" name="矩形 8"/>
          <p:cNvSpPr/>
          <p:nvPr/>
        </p:nvSpPr>
        <p:spPr>
          <a:xfrm>
            <a:off x="659743" y="358232"/>
            <a:ext cx="156621" cy="733510"/>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文本框 374"/>
          <p:cNvSpPr txBox="1"/>
          <p:nvPr/>
        </p:nvSpPr>
        <p:spPr>
          <a:xfrm>
            <a:off x="851853" y="2271671"/>
            <a:ext cx="2751066" cy="453453"/>
          </a:xfrm>
          <a:prstGeom prst="rect">
            <a:avLst/>
          </a:prstGeom>
          <a:noFill/>
        </p:spPr>
        <p:txBody>
          <a:bodyPr wrap="none" lIns="91436" tIns="45718" rIns="91436" bIns="45718" rtlCol="0">
            <a:spAutoFit/>
          </a:bodyPr>
          <a:lstStyle/>
          <a:p>
            <a:pPr>
              <a:lnSpc>
                <a:spcPct val="130000"/>
              </a:lnSpc>
            </a:pPr>
            <a:r>
              <a:rPr lang="en-US" altLang="zh-CN" sz="2000" dirty="0">
                <a:latin typeface="微软雅黑" panose="020B0503020204020204" charset="-122"/>
                <a:ea typeface="微软雅黑" panose="020B0503020204020204" charset="-122"/>
              </a:rPr>
              <a:t>2.1</a:t>
            </a:r>
            <a:r>
              <a:rPr lang="zh-CN" altLang="en-US" sz="2000" dirty="0">
                <a:latin typeface="微软雅黑" panose="020B0503020204020204" charset="-122"/>
                <a:ea typeface="微软雅黑" panose="020B0503020204020204" charset="-122"/>
              </a:rPr>
              <a:t>  影响力最大化问题</a:t>
            </a:r>
          </a:p>
        </p:txBody>
      </p:sp>
      <p:cxnSp>
        <p:nvCxnSpPr>
          <p:cNvPr id="25" name="直接连接符 56"/>
          <p:cNvCxnSpPr/>
          <p:nvPr/>
        </p:nvCxnSpPr>
        <p:spPr>
          <a:xfrm>
            <a:off x="1121563" y="5120375"/>
            <a:ext cx="8167360" cy="0"/>
          </a:xfrm>
          <a:prstGeom prst="line">
            <a:avLst/>
          </a:prstGeom>
          <a:ln>
            <a:solidFill>
              <a:srgbClr val="414455"/>
            </a:solidFill>
            <a:prstDash val="dash"/>
          </a:ln>
        </p:spPr>
        <p:style>
          <a:lnRef idx="1">
            <a:schemeClr val="accent1"/>
          </a:lnRef>
          <a:fillRef idx="0">
            <a:schemeClr val="accent1"/>
          </a:fillRef>
          <a:effectRef idx="0">
            <a:schemeClr val="accent1"/>
          </a:effectRef>
          <a:fontRef idx="minor">
            <a:schemeClr val="tx1"/>
          </a:fontRef>
        </p:style>
      </p:cxnSp>
      <p:sp>
        <p:nvSpPr>
          <p:cNvPr id="28" name="矩形 27"/>
          <p:cNvSpPr/>
          <p:nvPr/>
        </p:nvSpPr>
        <p:spPr>
          <a:xfrm>
            <a:off x="6262324" y="3618420"/>
            <a:ext cx="415498" cy="452432"/>
          </a:xfrm>
          <a:prstGeom prst="rect">
            <a:avLst/>
          </a:prstGeom>
        </p:spPr>
        <p:txBody>
          <a:bodyPr wrap="none">
            <a:spAutoFit/>
          </a:bodyPr>
          <a:lstStyle/>
          <a:p>
            <a:pPr algn="dist">
              <a:lnSpc>
                <a:spcPct val="130000"/>
              </a:lnSpc>
            </a:pPr>
            <a:r>
              <a:rPr lang="zh-CN" altLang="zh-CN" kern="100">
                <a:latin typeface="微软雅黑" panose="020B0503020204020204" charset="-122"/>
                <a:ea typeface="微软雅黑" panose="020B0503020204020204" charset="-122"/>
                <a:cs typeface="微软雅黑" panose="020B0503020204020204" charset="-122"/>
              </a:rPr>
              <a:t>。</a:t>
            </a:r>
            <a:endParaRPr lang="zh-CN" altLang="en-US" kern="100" dirty="0">
              <a:latin typeface="微软雅黑" panose="020B0503020204020204" charset="-122"/>
              <a:ea typeface="微软雅黑" panose="020B0503020204020204" charset="-122"/>
              <a:cs typeface="微软雅黑" panose="020B0503020204020204" charset="-122"/>
            </a:endParaRPr>
          </a:p>
        </p:txBody>
      </p:sp>
      <p:sp>
        <p:nvSpPr>
          <p:cNvPr id="29" name="文本框 28"/>
          <p:cNvSpPr txBox="1"/>
          <p:nvPr/>
        </p:nvSpPr>
        <p:spPr>
          <a:xfrm>
            <a:off x="872381" y="463352"/>
            <a:ext cx="2396113" cy="523220"/>
          </a:xfrm>
          <a:prstGeom prst="rect">
            <a:avLst/>
          </a:prstGeom>
          <a:noFill/>
        </p:spPr>
        <p:txBody>
          <a:bodyPr wrap="square" rtlCol="0">
            <a:spAutoFit/>
          </a:bodyPr>
          <a:lstStyle/>
          <a:p>
            <a:pPr algn="dist"/>
            <a:r>
              <a:rPr kumimoji="1" lang="zh-CN" altLang="en-US" sz="2800" dirty="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cs typeface="微软雅黑" panose="020B0503020204020204" charset="-122"/>
              </a:rPr>
              <a:t>二、研究内容</a:t>
            </a:r>
          </a:p>
        </p:txBody>
      </p:sp>
      <p:pic>
        <p:nvPicPr>
          <p:cNvPr id="3" name="图片 2" descr="222148155154608389"/>
          <p:cNvPicPr>
            <a:picLocks noChangeAspect="1"/>
          </p:cNvPicPr>
          <p:nvPr/>
        </p:nvPicPr>
        <p:blipFill>
          <a:blip r:embed="rId3"/>
          <a:stretch>
            <a:fillRect/>
          </a:stretch>
        </p:blipFill>
        <p:spPr>
          <a:xfrm>
            <a:off x="6615132" y="2121419"/>
            <a:ext cx="5556981" cy="2998955"/>
          </a:xfrm>
          <a:prstGeom prst="rect">
            <a:avLst/>
          </a:prstGeom>
        </p:spPr>
      </p:pic>
      <p:pic>
        <p:nvPicPr>
          <p:cNvPr id="4" name="图片 3" descr="微信图片_20191111224408"/>
          <p:cNvPicPr>
            <a:picLocks noChangeAspect="1"/>
          </p:cNvPicPr>
          <p:nvPr/>
        </p:nvPicPr>
        <p:blipFill>
          <a:blip r:embed="rId4"/>
          <a:stretch>
            <a:fillRect/>
          </a:stretch>
        </p:blipFill>
        <p:spPr>
          <a:xfrm>
            <a:off x="7563485" y="-429895"/>
            <a:ext cx="4296410" cy="1826895"/>
          </a:xfrm>
          <a:prstGeom prst="rect">
            <a:avLst/>
          </a:prstGeom>
        </p:spPr>
      </p:pic>
      <p:pic>
        <p:nvPicPr>
          <p:cNvPr id="7" name="图片 6" descr="20146665"/>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74968" y="2271671"/>
            <a:ext cx="393065" cy="393065"/>
          </a:xfrm>
          <a:prstGeom prst="rect">
            <a:avLst/>
          </a:prstGeom>
        </p:spPr>
      </p:pic>
      <p:sp>
        <p:nvSpPr>
          <p:cNvPr id="2" name="文本框 374">
            <a:extLst>
              <a:ext uri="{FF2B5EF4-FFF2-40B4-BE49-F238E27FC236}">
                <a16:creationId xmlns:a16="http://schemas.microsoft.com/office/drawing/2014/main" id="{96CBCA46-67F6-B2A1-11B2-ECE8323D50A3}"/>
              </a:ext>
            </a:extLst>
          </p:cNvPr>
          <p:cNvSpPr txBox="1"/>
          <p:nvPr/>
        </p:nvSpPr>
        <p:spPr>
          <a:xfrm>
            <a:off x="851853" y="2781405"/>
            <a:ext cx="2494586" cy="453453"/>
          </a:xfrm>
          <a:prstGeom prst="rect">
            <a:avLst/>
          </a:prstGeom>
          <a:noFill/>
        </p:spPr>
        <p:txBody>
          <a:bodyPr wrap="none" lIns="91436" tIns="45718" rIns="91436" bIns="45718" rtlCol="0">
            <a:spAutoFit/>
          </a:bodyPr>
          <a:lstStyle/>
          <a:p>
            <a:pPr>
              <a:lnSpc>
                <a:spcPct val="130000"/>
              </a:lnSpc>
            </a:pPr>
            <a:r>
              <a:rPr lang="en-US" altLang="zh-CN" sz="2000" dirty="0">
                <a:latin typeface="微软雅黑" panose="020B0503020204020204" charset="-122"/>
                <a:ea typeface="微软雅黑" panose="020B0503020204020204" charset="-122"/>
              </a:rPr>
              <a:t>2.2</a:t>
            </a:r>
            <a:r>
              <a:rPr lang="zh-CN" altLang="en-US" sz="2000" dirty="0">
                <a:latin typeface="微软雅黑" panose="020B0503020204020204" charset="-122"/>
                <a:ea typeface="微软雅黑" panose="020B0503020204020204" charset="-122"/>
              </a:rPr>
              <a:t>  影响力传播模型</a:t>
            </a:r>
          </a:p>
        </p:txBody>
      </p:sp>
      <p:pic>
        <p:nvPicPr>
          <p:cNvPr id="10" name="图片 6" descr="20146665">
            <a:extLst>
              <a:ext uri="{FF2B5EF4-FFF2-40B4-BE49-F238E27FC236}">
                <a16:creationId xmlns:a16="http://schemas.microsoft.com/office/drawing/2014/main" id="{365876DA-F72B-A352-094D-D8F5994811C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74968" y="2781405"/>
            <a:ext cx="393065" cy="393065"/>
          </a:xfrm>
          <a:prstGeom prst="rect">
            <a:avLst/>
          </a:prstGeom>
        </p:spPr>
      </p:pic>
      <p:sp>
        <p:nvSpPr>
          <p:cNvPr id="12" name="文本框 374">
            <a:extLst>
              <a:ext uri="{FF2B5EF4-FFF2-40B4-BE49-F238E27FC236}">
                <a16:creationId xmlns:a16="http://schemas.microsoft.com/office/drawing/2014/main" id="{D47A7100-B412-7BD6-7916-BA3F99B3D3C0}"/>
              </a:ext>
            </a:extLst>
          </p:cNvPr>
          <p:cNvSpPr txBox="1"/>
          <p:nvPr/>
        </p:nvSpPr>
        <p:spPr>
          <a:xfrm>
            <a:off x="846084" y="3269515"/>
            <a:ext cx="3358988" cy="453453"/>
          </a:xfrm>
          <a:prstGeom prst="rect">
            <a:avLst/>
          </a:prstGeom>
          <a:noFill/>
        </p:spPr>
        <p:txBody>
          <a:bodyPr wrap="none" lIns="91436" tIns="45718" rIns="91436" bIns="45718" rtlCol="0">
            <a:spAutoFit/>
          </a:bodyPr>
          <a:lstStyle/>
          <a:p>
            <a:pPr>
              <a:lnSpc>
                <a:spcPct val="130000"/>
              </a:lnSpc>
            </a:pPr>
            <a:r>
              <a:rPr lang="en-US" altLang="zh-CN" sz="2000" dirty="0">
                <a:latin typeface="微软雅黑" panose="020B0503020204020204" charset="-122"/>
                <a:ea typeface="微软雅黑" panose="020B0503020204020204" charset="-122"/>
              </a:rPr>
              <a:t>2.3</a:t>
            </a:r>
            <a:r>
              <a:rPr lang="zh-CN" altLang="en-US" sz="2000" dirty="0">
                <a:latin typeface="微软雅黑" panose="020B0503020204020204" charset="-122"/>
                <a:ea typeface="微软雅黑" panose="020B0503020204020204" charset="-122"/>
              </a:rPr>
              <a:t>  启发式信息和贪心算法</a:t>
            </a:r>
          </a:p>
        </p:txBody>
      </p:sp>
      <p:pic>
        <p:nvPicPr>
          <p:cNvPr id="13" name="图片 6" descr="20146665">
            <a:extLst>
              <a:ext uri="{FF2B5EF4-FFF2-40B4-BE49-F238E27FC236}">
                <a16:creationId xmlns:a16="http://schemas.microsoft.com/office/drawing/2014/main" id="{273AE062-2529-AE6E-2A99-8304D98348A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69199" y="3269515"/>
            <a:ext cx="393065" cy="393065"/>
          </a:xfrm>
          <a:prstGeom prst="rect">
            <a:avLst/>
          </a:prstGeom>
        </p:spPr>
      </p:pic>
      <p:sp>
        <p:nvSpPr>
          <p:cNvPr id="14" name="文本框 374">
            <a:extLst>
              <a:ext uri="{FF2B5EF4-FFF2-40B4-BE49-F238E27FC236}">
                <a16:creationId xmlns:a16="http://schemas.microsoft.com/office/drawing/2014/main" id="{9A7AAE64-8D18-0C95-88E1-1E0012DBD2A9}"/>
              </a:ext>
            </a:extLst>
          </p:cNvPr>
          <p:cNvSpPr txBox="1"/>
          <p:nvPr/>
        </p:nvSpPr>
        <p:spPr>
          <a:xfrm>
            <a:off x="851853" y="3739812"/>
            <a:ext cx="1725144" cy="453453"/>
          </a:xfrm>
          <a:prstGeom prst="rect">
            <a:avLst/>
          </a:prstGeom>
          <a:noFill/>
        </p:spPr>
        <p:txBody>
          <a:bodyPr wrap="none" lIns="91436" tIns="45718" rIns="91436" bIns="45718" rtlCol="0">
            <a:spAutoFit/>
          </a:bodyPr>
          <a:lstStyle/>
          <a:p>
            <a:pPr>
              <a:lnSpc>
                <a:spcPct val="130000"/>
              </a:lnSpc>
            </a:pPr>
            <a:r>
              <a:rPr lang="en-US" altLang="zh-CN" sz="2000" dirty="0">
                <a:latin typeface="微软雅黑" panose="020B0503020204020204" charset="-122"/>
                <a:ea typeface="微软雅黑" panose="020B0503020204020204" charset="-122"/>
              </a:rPr>
              <a:t>2.4  </a:t>
            </a:r>
            <a:r>
              <a:rPr lang="zh-CN" altLang="en-US" sz="2000" dirty="0">
                <a:latin typeface="微软雅黑" panose="020B0503020204020204" charset="-122"/>
                <a:ea typeface="微软雅黑" panose="020B0503020204020204" charset="-122"/>
              </a:rPr>
              <a:t>蚁群算法</a:t>
            </a:r>
          </a:p>
        </p:txBody>
      </p:sp>
      <p:pic>
        <p:nvPicPr>
          <p:cNvPr id="15" name="图片 6" descr="20146665">
            <a:extLst>
              <a:ext uri="{FF2B5EF4-FFF2-40B4-BE49-F238E27FC236}">
                <a16:creationId xmlns:a16="http://schemas.microsoft.com/office/drawing/2014/main" id="{B350ABCB-44AC-AEB3-504C-9D2DE87C953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74968" y="3739812"/>
            <a:ext cx="393065" cy="393065"/>
          </a:xfrm>
          <a:prstGeom prst="rect">
            <a:avLst/>
          </a:prstGeom>
        </p:spPr>
      </p:pic>
      <p:sp>
        <p:nvSpPr>
          <p:cNvPr id="16" name="文本框 374">
            <a:extLst>
              <a:ext uri="{FF2B5EF4-FFF2-40B4-BE49-F238E27FC236}">
                <a16:creationId xmlns:a16="http://schemas.microsoft.com/office/drawing/2014/main" id="{C395B198-5EA7-8001-9CD9-2DB8D3661CDF}"/>
              </a:ext>
            </a:extLst>
          </p:cNvPr>
          <p:cNvSpPr txBox="1"/>
          <p:nvPr/>
        </p:nvSpPr>
        <p:spPr>
          <a:xfrm>
            <a:off x="854648" y="4271505"/>
            <a:ext cx="1981625" cy="453453"/>
          </a:xfrm>
          <a:prstGeom prst="rect">
            <a:avLst/>
          </a:prstGeom>
          <a:noFill/>
        </p:spPr>
        <p:txBody>
          <a:bodyPr wrap="none" lIns="91436" tIns="45718" rIns="91436" bIns="45718" rtlCol="0">
            <a:spAutoFit/>
          </a:bodyPr>
          <a:lstStyle/>
          <a:p>
            <a:pPr>
              <a:lnSpc>
                <a:spcPct val="130000"/>
              </a:lnSpc>
            </a:pPr>
            <a:r>
              <a:rPr lang="en-US" altLang="zh-CN" sz="2000" dirty="0">
                <a:latin typeface="微软雅黑" panose="020B0503020204020204" charset="-122"/>
                <a:ea typeface="微软雅黑" panose="020B0503020204020204" charset="-122"/>
              </a:rPr>
              <a:t>2.5  </a:t>
            </a:r>
            <a:r>
              <a:rPr lang="zh-CN" altLang="en-US" sz="2000" dirty="0">
                <a:latin typeface="微软雅黑" panose="020B0503020204020204" charset="-122"/>
                <a:ea typeface="微软雅黑" panose="020B0503020204020204" charset="-122"/>
              </a:rPr>
              <a:t>粒子群算法</a:t>
            </a:r>
          </a:p>
        </p:txBody>
      </p:sp>
      <p:pic>
        <p:nvPicPr>
          <p:cNvPr id="17" name="图片 6" descr="20146665">
            <a:extLst>
              <a:ext uri="{FF2B5EF4-FFF2-40B4-BE49-F238E27FC236}">
                <a16:creationId xmlns:a16="http://schemas.microsoft.com/office/drawing/2014/main" id="{A6E1E4A2-F911-AB9B-D366-99FA74E561F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77763" y="4271505"/>
            <a:ext cx="393065" cy="393065"/>
          </a:xfrm>
          <a:prstGeom prst="rect">
            <a:avLst/>
          </a:prstGeom>
        </p:spPr>
      </p:pic>
      <p:sp>
        <p:nvSpPr>
          <p:cNvPr id="19" name="文本框 374">
            <a:extLst>
              <a:ext uri="{FF2B5EF4-FFF2-40B4-BE49-F238E27FC236}">
                <a16:creationId xmlns:a16="http://schemas.microsoft.com/office/drawing/2014/main" id="{DC063C8E-666C-AF19-F338-ACBC3FE1F976}"/>
              </a:ext>
            </a:extLst>
          </p:cNvPr>
          <p:cNvSpPr txBox="1"/>
          <p:nvPr/>
        </p:nvSpPr>
        <p:spPr>
          <a:xfrm>
            <a:off x="846084" y="4725256"/>
            <a:ext cx="2494586" cy="453453"/>
          </a:xfrm>
          <a:prstGeom prst="rect">
            <a:avLst/>
          </a:prstGeom>
          <a:noFill/>
        </p:spPr>
        <p:txBody>
          <a:bodyPr wrap="none" lIns="91436" tIns="45718" rIns="91436" bIns="45718" rtlCol="0">
            <a:spAutoFit/>
          </a:bodyPr>
          <a:lstStyle/>
          <a:p>
            <a:pPr>
              <a:lnSpc>
                <a:spcPct val="130000"/>
              </a:lnSpc>
            </a:pPr>
            <a:r>
              <a:rPr lang="en-US" altLang="zh-CN" sz="2000" dirty="0">
                <a:latin typeface="微软雅黑" panose="020B0503020204020204" charset="-122"/>
                <a:ea typeface="微软雅黑" panose="020B0503020204020204" charset="-122"/>
              </a:rPr>
              <a:t>2.6</a:t>
            </a:r>
            <a:r>
              <a:rPr lang="zh-CN" altLang="en-US" sz="2000" dirty="0">
                <a:latin typeface="微软雅黑" panose="020B0503020204020204" charset="-122"/>
                <a:ea typeface="微软雅黑" panose="020B0503020204020204" charset="-122"/>
              </a:rPr>
              <a:t>  蚁群粒子群算法</a:t>
            </a:r>
          </a:p>
        </p:txBody>
      </p:sp>
      <p:pic>
        <p:nvPicPr>
          <p:cNvPr id="20" name="图片 6" descr="20146665">
            <a:extLst>
              <a:ext uri="{FF2B5EF4-FFF2-40B4-BE49-F238E27FC236}">
                <a16:creationId xmlns:a16="http://schemas.microsoft.com/office/drawing/2014/main" id="{23928AB9-B181-7580-6EC3-4BFFB454A07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69199" y="4725256"/>
            <a:ext cx="393065" cy="39306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465376" y="191003"/>
            <a:ext cx="184731" cy="584775"/>
          </a:xfrm>
          <a:prstGeom prst="rect">
            <a:avLst/>
          </a:prstGeom>
          <a:noFill/>
        </p:spPr>
        <p:txBody>
          <a:bodyPr wrap="none" rtlCol="0">
            <a:spAutoFit/>
          </a:bodyPr>
          <a:lstStyle/>
          <a:p>
            <a:endParaRPr lang="zh-CN" altLang="en-US" sz="3200" b="1" dirty="0">
              <a:gradFill>
                <a:gsLst>
                  <a:gs pos="0">
                    <a:srgbClr val="E30613"/>
                  </a:gs>
                  <a:gs pos="100000">
                    <a:srgbClr val="81040B"/>
                  </a:gs>
                </a:gsLst>
                <a:lin ang="5400000" scaled="1"/>
              </a:gradFill>
              <a:latin typeface="微软雅黑" panose="020B0503020204020204" charset="-122"/>
              <a:ea typeface="微软雅黑" panose="020B0503020204020204" charset="-122"/>
            </a:endParaRPr>
          </a:p>
        </p:txBody>
      </p:sp>
      <p:sp>
        <p:nvSpPr>
          <p:cNvPr id="6" name="矩形 5"/>
          <p:cNvSpPr/>
          <p:nvPr/>
        </p:nvSpPr>
        <p:spPr>
          <a:xfrm>
            <a:off x="1" y="318227"/>
            <a:ext cx="571500" cy="7335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文本框 6"/>
          <p:cNvSpPr txBox="1"/>
          <p:nvPr/>
        </p:nvSpPr>
        <p:spPr>
          <a:xfrm>
            <a:off x="872381" y="463352"/>
            <a:ext cx="3131448" cy="523220"/>
          </a:xfrm>
          <a:prstGeom prst="rect">
            <a:avLst/>
          </a:prstGeom>
          <a:noFill/>
        </p:spPr>
        <p:txBody>
          <a:bodyPr wrap="square" rtlCol="0">
            <a:spAutoFit/>
          </a:bodyPr>
          <a:lstStyle/>
          <a:p>
            <a:pPr algn="dist"/>
            <a:r>
              <a:rPr lang="zh-CN" altLang="en-US" sz="2800" dirty="0">
                <a:latin typeface="微软雅黑" panose="020B0503020204020204" charset="-122"/>
                <a:ea typeface="微软雅黑" panose="020B0503020204020204" charset="-122"/>
              </a:rPr>
              <a:t>影响力最大化问题</a:t>
            </a:r>
            <a:endParaRPr kumimoji="1" lang="zh-CN" altLang="en-US" sz="2800" dirty="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cs typeface="微软雅黑" panose="020B0503020204020204" charset="-122"/>
            </a:endParaRPr>
          </a:p>
        </p:txBody>
      </p:sp>
      <p:cxnSp>
        <p:nvCxnSpPr>
          <p:cNvPr id="8" name="直线连接符 7"/>
          <p:cNvCxnSpPr/>
          <p:nvPr/>
        </p:nvCxnSpPr>
        <p:spPr>
          <a:xfrm>
            <a:off x="872382" y="1051737"/>
            <a:ext cx="10345350" cy="0"/>
          </a:xfrm>
          <a:prstGeom prst="line">
            <a:avLst/>
          </a:prstGeom>
        </p:spPr>
        <p:style>
          <a:lnRef idx="2">
            <a:schemeClr val="accent1"/>
          </a:lnRef>
          <a:fillRef idx="0">
            <a:schemeClr val="accent1"/>
          </a:fillRef>
          <a:effectRef idx="1">
            <a:schemeClr val="accent1"/>
          </a:effectRef>
          <a:fontRef idx="minor">
            <a:schemeClr val="tx1"/>
          </a:fontRef>
        </p:style>
      </p:cxnSp>
      <p:sp>
        <p:nvSpPr>
          <p:cNvPr id="9" name="矩形 8"/>
          <p:cNvSpPr/>
          <p:nvPr/>
        </p:nvSpPr>
        <p:spPr>
          <a:xfrm>
            <a:off x="643233" y="318227"/>
            <a:ext cx="156621" cy="73351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2" name="图片 1" descr="微信图片_20191111224408"/>
          <p:cNvPicPr>
            <a:picLocks noChangeAspect="1"/>
          </p:cNvPicPr>
          <p:nvPr/>
        </p:nvPicPr>
        <p:blipFill>
          <a:blip r:embed="rId3"/>
          <a:stretch>
            <a:fillRect/>
          </a:stretch>
        </p:blipFill>
        <p:spPr>
          <a:xfrm>
            <a:off x="7526655" y="-436880"/>
            <a:ext cx="4330065" cy="1841500"/>
          </a:xfrm>
          <a:prstGeom prst="rect">
            <a:avLst/>
          </a:prstGeom>
        </p:spPr>
      </p:pic>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A10AF6EB-E629-8BE6-63C1-5AC585F96A19}"/>
                  </a:ext>
                </a:extLst>
              </p:cNvPr>
              <p:cNvSpPr txBox="1"/>
              <p:nvPr/>
            </p:nvSpPr>
            <p:spPr>
              <a:xfrm>
                <a:off x="285751" y="2002712"/>
                <a:ext cx="5814557" cy="2852576"/>
              </a:xfrm>
              <a:prstGeom prst="rect">
                <a:avLst/>
              </a:prstGeom>
              <a:noFill/>
            </p:spPr>
            <p:txBody>
              <a:bodyPr wrap="square">
                <a:spAutoFit/>
              </a:bodyPr>
              <a:lstStyle/>
              <a:p>
                <a:pPr marL="4445" marR="72390" indent="306070" algn="just" eaLnBrk="0">
                  <a:lnSpc>
                    <a:spcPct val="145000"/>
                  </a:lnSpc>
                  <a:spcBef>
                    <a:spcPts val="375"/>
                  </a:spcBef>
                  <a:spcAft>
                    <a:spcPts val="0"/>
                  </a:spcAft>
                </a:pPr>
                <a:r>
                  <a:rPr lang="en-US" altLang="zh-CN" spc="15" dirty="0">
                    <a:solidFill>
                      <a:srgbClr val="000000"/>
                    </a:solidFill>
                    <a:effectLst/>
                    <a:latin typeface="宋体" panose="02010600030101010101" pitchFamily="2" charset="-122"/>
                    <a:ea typeface="宋体" panose="02010600030101010101" pitchFamily="2" charset="-122"/>
                    <a:cs typeface="宋体" panose="02010600030101010101" pitchFamily="2" charset="-122"/>
                  </a:rPr>
                  <a:t> </a:t>
                </a:r>
                <a:r>
                  <a:rPr lang="zh-CN" altLang="zh-CN" spc="15" dirty="0">
                    <a:solidFill>
                      <a:srgbClr val="000000"/>
                    </a:solidFill>
                    <a:effectLst/>
                    <a:latin typeface="宋体" panose="02010600030101010101" pitchFamily="2" charset="-122"/>
                    <a:ea typeface="宋体" panose="02010600030101010101" pitchFamily="2" charset="-122"/>
                    <a:cs typeface="宋体" panose="02010600030101010101" pitchFamily="2" charset="-122"/>
                  </a:rPr>
                  <a:t>影响传播建模的一个重要目标是控制和优化信息的传播方式。在这</a:t>
                </a:r>
                <a:r>
                  <a:rPr lang="zh-CN" altLang="zh-CN" spc="10" dirty="0">
                    <a:solidFill>
                      <a:srgbClr val="000000"/>
                    </a:solidFill>
                    <a:effectLst/>
                    <a:latin typeface="宋体" panose="02010600030101010101" pitchFamily="2" charset="-122"/>
                    <a:ea typeface="宋体" panose="02010600030101010101" pitchFamily="2" charset="-122"/>
                    <a:cs typeface="宋体" panose="02010600030101010101" pitchFamily="2" charset="-122"/>
                  </a:rPr>
                  <a:t>方面，影响力</a:t>
                </a:r>
                <a:r>
                  <a:rPr lang="zh-CN" altLang="zh-CN" spc="-5" dirty="0">
                    <a:solidFill>
                      <a:srgbClr val="000000"/>
                    </a:solidFill>
                    <a:effectLst/>
                    <a:latin typeface="宋体" panose="02010600030101010101" pitchFamily="2" charset="-122"/>
                    <a:ea typeface="宋体" panose="02010600030101010101" pitchFamily="2" charset="-122"/>
                    <a:cs typeface="宋体" panose="02010600030101010101" pitchFamily="2" charset="-122"/>
                  </a:rPr>
                  <a:t>最大化问题是核心研究议题，它探讨如何在选出一组节点，以最大程</a:t>
                </a:r>
                <a:r>
                  <a:rPr lang="zh-CN" altLang="zh-CN" spc="10" dirty="0">
                    <a:solidFill>
                      <a:srgbClr val="000000"/>
                    </a:solidFill>
                    <a:effectLst/>
                    <a:latin typeface="宋体" panose="02010600030101010101" pitchFamily="2" charset="-122"/>
                    <a:ea typeface="宋体" panose="02010600030101010101" pitchFamily="2" charset="-122"/>
                    <a:cs typeface="宋体" panose="02010600030101010101" pitchFamily="2" charset="-122"/>
                  </a:rPr>
                  <a:t>度地扩散信息。</a:t>
                </a:r>
                <a:r>
                  <a:rPr lang="zh-CN" altLang="zh-CN" spc="-5" dirty="0">
                    <a:solidFill>
                      <a:srgbClr val="000000"/>
                    </a:solidFill>
                    <a:effectLst/>
                    <a:latin typeface="宋体" panose="02010600030101010101" pitchFamily="2" charset="-122"/>
                    <a:ea typeface="宋体" panose="02010600030101010101" pitchFamily="2" charset="-122"/>
                    <a:cs typeface="宋体" panose="02010600030101010101" pitchFamily="2" charset="-122"/>
                  </a:rPr>
                  <a:t>在给定社交网络图</a:t>
                </a:r>
                <a:r>
                  <a:rPr lang="zh-CN" altLang="zh-CN" spc="-240" dirty="0">
                    <a:solidFill>
                      <a:srgbClr val="000000"/>
                    </a:solidFill>
                    <a:effectLst/>
                    <a:latin typeface="宋体" panose="02010600030101010101" pitchFamily="2" charset="-122"/>
                    <a:ea typeface="宋体" panose="02010600030101010101" pitchFamily="2" charset="-122"/>
                    <a:cs typeface="宋体" panose="02010600030101010101" pitchFamily="2" charset="-122"/>
                  </a:rPr>
                  <a:t> </a:t>
                </a:r>
                <a14:m>
                  <m:oMath xmlns:m="http://schemas.openxmlformats.org/officeDocument/2006/math">
                    <m:r>
                      <a:rPr lang="en-US" altLang="zh-CN" i="1" spc="-5">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𝐺</m:t>
                    </m:r>
                    <m:r>
                      <a:rPr lang="en-US" altLang="zh-CN" i="1" spc="-1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m:t>
                    </m:r>
                    <m:d>
                      <m:dPr>
                        <m:ctrlPr>
                          <a:rPr lang="zh-CN" altLang="zh-CN" i="1" spc="-1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i="1" spc="-1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𝑉</m:t>
                        </m:r>
                        <m:r>
                          <a:rPr lang="en-US" altLang="zh-CN" i="1" spc="-1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m:t>
                        </m:r>
                        <m:r>
                          <a:rPr lang="en-US" altLang="zh-CN" i="1" spc="-1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𝐸</m:t>
                        </m:r>
                      </m:e>
                    </m:d>
                  </m:oMath>
                </a14:m>
                <a:r>
                  <a:rPr lang="zh-CN" altLang="zh-CN" spc="-10" dirty="0">
                    <a:solidFill>
                      <a:srgbClr val="000000"/>
                    </a:solidFill>
                    <a:effectLst/>
                    <a:latin typeface="宋体" panose="02010600030101010101" pitchFamily="2" charset="-122"/>
                    <a:ea typeface="宋体" panose="02010600030101010101" pitchFamily="2" charset="-122"/>
                    <a:cs typeface="宋体" panose="02010600030101010101" pitchFamily="2" charset="-122"/>
                  </a:rPr>
                  <a:t>中，在影响力传播模型下，找</a:t>
                </a:r>
                <a:r>
                  <a:rPr lang="zh-CN" altLang="zh-CN" spc="40" dirty="0">
                    <a:solidFill>
                      <a:srgbClr val="000000"/>
                    </a:solidFill>
                    <a:effectLst/>
                    <a:latin typeface="宋体" panose="02010600030101010101" pitchFamily="2" charset="-122"/>
                    <a:ea typeface="宋体" panose="02010600030101010101" pitchFamily="2" charset="-122"/>
                    <a:cs typeface="宋体" panose="02010600030101010101" pitchFamily="2" charset="-122"/>
                  </a:rPr>
                  <a:t>到一个节点数为</a:t>
                </a:r>
                <a:r>
                  <a:rPr lang="zh-CN" altLang="zh-CN" spc="-230" dirty="0">
                    <a:solidFill>
                      <a:srgbClr val="000000"/>
                    </a:solidFill>
                    <a:effectLst/>
                    <a:latin typeface="宋体" panose="02010600030101010101" pitchFamily="2" charset="-122"/>
                    <a:ea typeface="宋体" panose="02010600030101010101" pitchFamily="2" charset="-122"/>
                    <a:cs typeface="宋体" panose="02010600030101010101" pitchFamily="2" charset="-122"/>
                  </a:rPr>
                  <a:t> </a:t>
                </a:r>
                <a:r>
                  <a:rPr lang="en-US" altLang="zh-CN" spc="40" dirty="0">
                    <a:solidFill>
                      <a:srgbClr val="000000"/>
                    </a:solidFill>
                    <a:effectLst/>
                    <a:latin typeface="Times New Roman" panose="02020603050405020304" pitchFamily="18" charset="0"/>
                    <a:ea typeface="Times New Roman" panose="02020603050405020304" pitchFamily="18" charset="0"/>
                    <a:cs typeface="宋体" panose="02010600030101010101" pitchFamily="2" charset="-122"/>
                  </a:rPr>
                  <a:t>k</a:t>
                </a:r>
                <a:r>
                  <a:rPr lang="en-US" altLang="zh-CN" spc="150" dirty="0">
                    <a:solidFill>
                      <a:srgbClr val="000000"/>
                    </a:solidFill>
                    <a:effectLst/>
                    <a:latin typeface="Times New Roman" panose="02020603050405020304" pitchFamily="18" charset="0"/>
                    <a:ea typeface="Times New Roman" panose="02020603050405020304" pitchFamily="18" charset="0"/>
                    <a:cs typeface="宋体" panose="02010600030101010101" pitchFamily="2" charset="-122"/>
                  </a:rPr>
                  <a:t> </a:t>
                </a:r>
                <a:r>
                  <a:rPr lang="zh-CN" altLang="zh-CN" spc="40" dirty="0">
                    <a:solidFill>
                      <a:srgbClr val="000000"/>
                    </a:solidFill>
                    <a:effectLst/>
                    <a:latin typeface="宋体" panose="02010600030101010101" pitchFamily="2" charset="-122"/>
                    <a:ea typeface="宋体" panose="02010600030101010101" pitchFamily="2" charset="-122"/>
                    <a:cs typeface="宋体" panose="02010600030101010101" pitchFamily="2" charset="-122"/>
                  </a:rPr>
                  <a:t>的种子节点集</a:t>
                </a:r>
                <a:r>
                  <a:rPr lang="zh-CN" altLang="zh-CN" spc="-230" dirty="0">
                    <a:solidFill>
                      <a:srgbClr val="000000"/>
                    </a:solidFill>
                    <a:effectLst/>
                    <a:latin typeface="宋体" panose="02010600030101010101" pitchFamily="2" charset="-122"/>
                    <a:ea typeface="宋体" panose="02010600030101010101" pitchFamily="2" charset="-122"/>
                    <a:cs typeface="宋体" panose="02010600030101010101" pitchFamily="2" charset="-122"/>
                  </a:rPr>
                  <a:t> </a:t>
                </a:r>
                <a14:m>
                  <m:oMath xmlns:m="http://schemas.openxmlformats.org/officeDocument/2006/math">
                    <m:sSup>
                      <m:sSupPr>
                        <m:ctrlPr>
                          <a:rPr lang="en-US" altLang="zh-CN" b="0" i="1" spc="40" smtClean="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n-US" altLang="zh-CN" i="1" spc="4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𝑆</m:t>
                        </m:r>
                      </m:e>
                      <m:sup>
                        <m:r>
                          <a:rPr lang="en-US" altLang="zh-CN" b="0" i="1" spc="40" smtClean="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m:t>
                        </m:r>
                      </m:sup>
                    </m:sSup>
                    <m:r>
                      <a:rPr lang="en-US" altLang="zh-CN" i="1" spc="-125">
                        <a:solidFill>
                          <a:srgbClr val="000000"/>
                        </a:solidFill>
                        <a:effectLst/>
                        <a:latin typeface="Cambria Math" panose="02040503050406030204" pitchFamily="18" charset="0"/>
                        <a:ea typeface="Malgun Gothic" panose="020B0503020000020004" pitchFamily="34" charset="-127"/>
                        <a:cs typeface="Malgun Gothic" panose="020B0503020000020004" pitchFamily="34" charset="-127"/>
                      </a:rPr>
                      <m:t> </m:t>
                    </m:r>
                  </m:oMath>
                </a14:m>
                <a:r>
                  <a:rPr lang="zh-CN" altLang="zh-CN" spc="40" dirty="0">
                    <a:solidFill>
                      <a:srgbClr val="000000"/>
                    </a:solidFill>
                    <a:effectLst/>
                    <a:latin typeface="宋体" panose="02010600030101010101" pitchFamily="2" charset="-122"/>
                    <a:ea typeface="宋体" panose="02010600030101010101" pitchFamily="2" charset="-122"/>
                    <a:cs typeface="宋体" panose="02010600030101010101" pitchFamily="2" charset="-122"/>
                  </a:rPr>
                  <a:t>，使得</a:t>
                </a:r>
                <a:r>
                  <a:rPr lang="zh-CN" altLang="zh-CN" spc="35" dirty="0">
                    <a:solidFill>
                      <a:srgbClr val="000000"/>
                    </a:solidFill>
                    <a:effectLst/>
                    <a:latin typeface="宋体" panose="02010600030101010101" pitchFamily="2" charset="-122"/>
                    <a:ea typeface="宋体" panose="02010600030101010101" pitchFamily="2" charset="-122"/>
                    <a:cs typeface="宋体" panose="02010600030101010101" pitchFamily="2" charset="-122"/>
                  </a:rPr>
                  <a:t>以</a:t>
                </a:r>
                <a:r>
                  <a:rPr lang="zh-CN" altLang="zh-CN" spc="-235" dirty="0">
                    <a:solidFill>
                      <a:srgbClr val="000000"/>
                    </a:solidFill>
                    <a:effectLst/>
                    <a:latin typeface="宋体" panose="02010600030101010101" pitchFamily="2" charset="-122"/>
                    <a:ea typeface="宋体" panose="02010600030101010101" pitchFamily="2" charset="-122"/>
                    <a:cs typeface="宋体" panose="02010600030101010101" pitchFamily="2" charset="-122"/>
                  </a:rPr>
                  <a:t> </a:t>
                </a:r>
                <a14:m>
                  <m:oMath xmlns:m="http://schemas.openxmlformats.org/officeDocument/2006/math">
                    <m:sSup>
                      <m:sSupPr>
                        <m:ctrlPr>
                          <a:rPr lang="en-US" altLang="zh-CN" b="0" i="1" spc="35" smtClean="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n-US" altLang="zh-CN" i="1" spc="35">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𝑆</m:t>
                        </m:r>
                      </m:e>
                      <m:sup>
                        <m:r>
                          <a:rPr lang="en-US" altLang="zh-CN" i="1" spc="35">
                            <a:solidFill>
                              <a:srgbClr val="000000"/>
                            </a:solidFill>
                            <a:effectLst/>
                            <a:latin typeface="Cambria Math" panose="02040503050406030204" pitchFamily="18" charset="0"/>
                            <a:ea typeface="Malgun Gothic" panose="020B0503020000020004" pitchFamily="34" charset="-127"/>
                            <a:cs typeface="Malgun Gothic" panose="020B0503020000020004" pitchFamily="34" charset="-127"/>
                          </a:rPr>
                          <m:t>∗</m:t>
                        </m:r>
                      </m:sup>
                    </m:sSup>
                  </m:oMath>
                </a14:m>
                <a:r>
                  <a:rPr lang="en-US" altLang="zh-CN" spc="120" dirty="0">
                    <a:solidFill>
                      <a:srgbClr val="000000"/>
                    </a:solidFill>
                    <a:effectLst/>
                    <a:latin typeface="Malgun Gothic" panose="020B0503020000020004" pitchFamily="34" charset="-127"/>
                    <a:ea typeface="宋体" panose="02010600030101010101" pitchFamily="2" charset="-122"/>
                    <a:cs typeface="Malgun Gothic" panose="020B0503020000020004" pitchFamily="34" charset="-127"/>
                  </a:rPr>
                  <a:t> </a:t>
                </a:r>
                <a:r>
                  <a:rPr lang="zh-CN" altLang="zh-CN" spc="35" dirty="0">
                    <a:solidFill>
                      <a:srgbClr val="000000"/>
                    </a:solidFill>
                    <a:effectLst/>
                    <a:latin typeface="宋体" panose="02010600030101010101" pitchFamily="2" charset="-122"/>
                    <a:ea typeface="宋体" panose="02010600030101010101" pitchFamily="2" charset="-122"/>
                    <a:cs typeface="宋体" panose="02010600030101010101" pitchFamily="2" charset="-122"/>
                  </a:rPr>
                  <a:t>为种子节点启动的影响力扩展范围最</a:t>
                </a:r>
                <a:r>
                  <a:rPr lang="zh-CN" altLang="zh-CN" spc="75" dirty="0">
                    <a:solidFill>
                      <a:srgbClr val="000000"/>
                    </a:solidFill>
                    <a:effectLst/>
                    <a:latin typeface="宋体" panose="02010600030101010101" pitchFamily="2" charset="-122"/>
                    <a:ea typeface="宋体" panose="02010600030101010101" pitchFamily="2" charset="-122"/>
                    <a:cs typeface="宋体" panose="02010600030101010101" pitchFamily="2" charset="-122"/>
                  </a:rPr>
                  <a:t>大。即</a:t>
                </a:r>
                <a:r>
                  <a:rPr lang="zh-CN" altLang="zh-CN" spc="-190" dirty="0">
                    <a:solidFill>
                      <a:srgbClr val="000000"/>
                    </a:solidFill>
                    <a:effectLst/>
                    <a:latin typeface="宋体" panose="02010600030101010101" pitchFamily="2" charset="-122"/>
                    <a:ea typeface="宋体" panose="02010600030101010101" pitchFamily="2" charset="-122"/>
                    <a:cs typeface="宋体" panose="02010600030101010101" pitchFamily="2" charset="-122"/>
                  </a:rPr>
                  <a:t> </a:t>
                </a:r>
                <a14:m>
                  <m:oMath xmlns:m="http://schemas.openxmlformats.org/officeDocument/2006/math">
                    <m:sSup>
                      <m:sSupPr>
                        <m:ctrlPr>
                          <a:rPr lang="zh-CN" altLang="zh-CN" i="1" spc="75">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i="1" spc="75">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𝑆</m:t>
                        </m:r>
                      </m:e>
                      <m:sup>
                        <m:r>
                          <a:rPr lang="en-US" altLang="zh-CN" i="1" spc="75">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sup>
                    </m:sSup>
                    <m:r>
                      <a:rPr lang="en-US" altLang="zh-CN" i="1" spc="75">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m:t>
                    </m:r>
                    <m:r>
                      <a:rPr lang="en-US" altLang="zh-CN"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𝑎𝑟𝑔𝑚𝑎𝑥𝑆</m:t>
                    </m:r>
                    <m:r>
                      <a:rPr lang="en-US" altLang="zh-CN" i="1" spc="75">
                        <a:solidFill>
                          <a:srgbClr val="000000"/>
                        </a:solidFill>
                        <a:effectLst/>
                        <a:latin typeface="Cambria Math" panose="02040503050406030204" pitchFamily="18" charset="0"/>
                        <a:ea typeface="Malgun Gothic" panose="020B0503020000020004" pitchFamily="34" charset="-127"/>
                        <a:cs typeface="Malgun Gothic" panose="020B0503020000020004" pitchFamily="34" charset="-127"/>
                      </a:rPr>
                      <m:t>⊆</m:t>
                    </m:r>
                    <m:r>
                      <a:rPr lang="en-US" altLang="zh-CN" i="1" spc="75">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𝑉</m:t>
                    </m:r>
                    <m:r>
                      <a:rPr lang="en-US" altLang="zh-CN" i="1" spc="75">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m:t>
                    </m:r>
                    <m:d>
                      <m:dPr>
                        <m:begChr m:val="|"/>
                        <m:endChr m:val="|"/>
                        <m:ctrlPr>
                          <a:rPr lang="zh-CN" altLang="zh-CN" i="1" spc="75">
                            <a:solidFill>
                              <a:srgbClr val="000000"/>
                            </a:solidFill>
                            <a:effectLst/>
                            <a:latin typeface="Cambria Math" panose="02040503050406030204" pitchFamily="18" charset="0"/>
                            <a:ea typeface="Cambria Math" panose="02040503050406030204" pitchFamily="18" charset="0"/>
                            <a:cs typeface="Malgun Gothic" panose="020B0503020000020004" pitchFamily="34" charset="-127"/>
                          </a:rPr>
                        </m:ctrlPr>
                      </m:dPr>
                      <m:e>
                        <m:r>
                          <a:rPr lang="en-US" altLang="zh-CN" i="1" spc="75">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𝑆</m:t>
                        </m:r>
                      </m:e>
                    </m:d>
                    <m:r>
                      <a:rPr lang="en-US" altLang="zh-CN" i="1" spc="75">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m:t>
                    </m:r>
                    <m:r>
                      <a:rPr lang="en-US" altLang="zh-CN" i="1" spc="75">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𝑘</m:t>
                    </m:r>
                    <m:r>
                      <a:rPr lang="en-US" altLang="zh-CN" i="1" spc="75">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𝜎</m:t>
                    </m:r>
                    <m:r>
                      <a:rPr lang="en-US" altLang="zh-CN" i="1" spc="75">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m:t>
                    </m:r>
                    <m:r>
                      <a:rPr lang="en-US" altLang="zh-CN" i="1" spc="75">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𝑆</m:t>
                    </m:r>
                    <m:r>
                      <a:rPr lang="en-US" altLang="zh-CN" i="1" spc="75">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m:t>
                    </m:r>
                  </m:oMath>
                </a14:m>
                <a:endParaRPr lang="zh-CN" altLang="zh-CN" dirty="0">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p:txBody>
          </p:sp>
        </mc:Choice>
        <mc:Fallback xmlns="">
          <p:sp>
            <p:nvSpPr>
              <p:cNvPr id="12" name="文本框 11">
                <a:extLst>
                  <a:ext uri="{FF2B5EF4-FFF2-40B4-BE49-F238E27FC236}">
                    <a16:creationId xmlns:a16="http://schemas.microsoft.com/office/drawing/2014/main" id="{A10AF6EB-E629-8BE6-63C1-5AC585F96A19}"/>
                  </a:ext>
                </a:extLst>
              </p:cNvPr>
              <p:cNvSpPr txBox="1">
                <a:spLocks noRot="1" noChangeAspect="1" noMove="1" noResize="1" noEditPoints="1" noAdjustHandles="1" noChangeArrowheads="1" noChangeShapeType="1" noTextEdit="1"/>
              </p:cNvSpPr>
              <p:nvPr/>
            </p:nvSpPr>
            <p:spPr>
              <a:xfrm>
                <a:off x="285751" y="2002712"/>
                <a:ext cx="5814557" cy="2852576"/>
              </a:xfrm>
              <a:prstGeom prst="rect">
                <a:avLst/>
              </a:prstGeom>
              <a:blipFill>
                <a:blip r:embed="rId4"/>
                <a:stretch>
                  <a:fillRect l="-839" b="-1285"/>
                </a:stretch>
              </a:blipFill>
            </p:spPr>
            <p:txBody>
              <a:bodyPr/>
              <a:lstStyle/>
              <a:p>
                <a:r>
                  <a:rPr lang="zh-CN" altLang="en-US">
                    <a:noFill/>
                  </a:rPr>
                  <a:t> </a:t>
                </a:r>
              </a:p>
            </p:txBody>
          </p:sp>
        </mc:Fallback>
      </mc:AlternateContent>
      <p:pic>
        <p:nvPicPr>
          <p:cNvPr id="3074" name="Picture 2">
            <a:extLst>
              <a:ext uri="{FF2B5EF4-FFF2-40B4-BE49-F238E27FC236}">
                <a16:creationId xmlns:a16="http://schemas.microsoft.com/office/drawing/2014/main" id="{8E4278E0-124F-6935-0A4C-A1C0F416596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00308" y="1720638"/>
            <a:ext cx="5556592" cy="4120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86443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465376" y="191003"/>
            <a:ext cx="184731" cy="584775"/>
          </a:xfrm>
          <a:prstGeom prst="rect">
            <a:avLst/>
          </a:prstGeom>
          <a:noFill/>
        </p:spPr>
        <p:txBody>
          <a:bodyPr wrap="none" rtlCol="0">
            <a:spAutoFit/>
          </a:bodyPr>
          <a:lstStyle/>
          <a:p>
            <a:endParaRPr lang="zh-CN" altLang="en-US" sz="3200" b="1" dirty="0">
              <a:gradFill>
                <a:gsLst>
                  <a:gs pos="0">
                    <a:srgbClr val="E30613"/>
                  </a:gs>
                  <a:gs pos="100000">
                    <a:srgbClr val="81040B"/>
                  </a:gs>
                </a:gsLst>
                <a:lin ang="5400000" scaled="1"/>
              </a:gradFill>
              <a:latin typeface="微软雅黑" panose="020B0503020204020204" charset="-122"/>
              <a:ea typeface="微软雅黑" panose="020B0503020204020204" charset="-122"/>
            </a:endParaRPr>
          </a:p>
        </p:txBody>
      </p:sp>
      <p:sp>
        <p:nvSpPr>
          <p:cNvPr id="6" name="矩形 5"/>
          <p:cNvSpPr/>
          <p:nvPr/>
        </p:nvSpPr>
        <p:spPr>
          <a:xfrm>
            <a:off x="1" y="318227"/>
            <a:ext cx="571500" cy="7335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文本框 6"/>
          <p:cNvSpPr txBox="1"/>
          <p:nvPr/>
        </p:nvSpPr>
        <p:spPr>
          <a:xfrm>
            <a:off x="872380" y="463352"/>
            <a:ext cx="5590564" cy="523220"/>
          </a:xfrm>
          <a:prstGeom prst="rect">
            <a:avLst/>
          </a:prstGeom>
          <a:noFill/>
        </p:spPr>
        <p:txBody>
          <a:bodyPr wrap="square" rtlCol="0">
            <a:spAutoFit/>
          </a:bodyPr>
          <a:lstStyle/>
          <a:p>
            <a:pPr algn="dist"/>
            <a:r>
              <a:rPr lang="zh-CN" altLang="en-US" sz="2800" dirty="0">
                <a:latin typeface="微软雅黑" panose="020B0503020204020204" charset="-122"/>
                <a:ea typeface="微软雅黑" panose="020B0503020204020204" charset="-122"/>
              </a:rPr>
              <a:t>影响力传播模型</a:t>
            </a:r>
            <a:r>
              <a:rPr lang="en-US" altLang="zh-CN" sz="2800" dirty="0">
                <a:latin typeface="微软雅黑" panose="020B0503020204020204" charset="-122"/>
                <a:ea typeface="微软雅黑" panose="020B0503020204020204" charset="-122"/>
              </a:rPr>
              <a:t>——</a:t>
            </a:r>
            <a:r>
              <a:rPr lang="zh-CN" altLang="en-US" sz="2800" dirty="0">
                <a:latin typeface="微软雅黑" panose="020B0503020204020204" charset="-122"/>
                <a:ea typeface="微软雅黑" panose="020B0503020204020204" charset="-122"/>
              </a:rPr>
              <a:t>独立级联模型</a:t>
            </a:r>
            <a:endParaRPr kumimoji="1" lang="zh-CN" altLang="en-US" sz="2800" dirty="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cs typeface="微软雅黑" panose="020B0503020204020204" charset="-122"/>
            </a:endParaRPr>
          </a:p>
        </p:txBody>
      </p:sp>
      <p:cxnSp>
        <p:nvCxnSpPr>
          <p:cNvPr id="8" name="直线连接符 7"/>
          <p:cNvCxnSpPr/>
          <p:nvPr/>
        </p:nvCxnSpPr>
        <p:spPr>
          <a:xfrm>
            <a:off x="872382" y="1051737"/>
            <a:ext cx="10345350" cy="0"/>
          </a:xfrm>
          <a:prstGeom prst="line">
            <a:avLst/>
          </a:prstGeom>
        </p:spPr>
        <p:style>
          <a:lnRef idx="2">
            <a:schemeClr val="accent1"/>
          </a:lnRef>
          <a:fillRef idx="0">
            <a:schemeClr val="accent1"/>
          </a:fillRef>
          <a:effectRef idx="1">
            <a:schemeClr val="accent1"/>
          </a:effectRef>
          <a:fontRef idx="minor">
            <a:schemeClr val="tx1"/>
          </a:fontRef>
        </p:style>
      </p:cxnSp>
      <p:sp>
        <p:nvSpPr>
          <p:cNvPr id="9" name="矩形 8"/>
          <p:cNvSpPr/>
          <p:nvPr/>
        </p:nvSpPr>
        <p:spPr>
          <a:xfrm>
            <a:off x="643233" y="318227"/>
            <a:ext cx="156621" cy="73351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2" name="图片 1" descr="微信图片_20191111224408"/>
          <p:cNvPicPr>
            <a:picLocks noChangeAspect="1"/>
          </p:cNvPicPr>
          <p:nvPr/>
        </p:nvPicPr>
        <p:blipFill>
          <a:blip r:embed="rId3"/>
          <a:stretch>
            <a:fillRect/>
          </a:stretch>
        </p:blipFill>
        <p:spPr>
          <a:xfrm>
            <a:off x="7526655" y="-436880"/>
            <a:ext cx="4330065" cy="1841500"/>
          </a:xfrm>
          <a:prstGeom prst="rect">
            <a:avLst/>
          </a:prstGeom>
        </p:spPr>
      </p:pic>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9209716C-8211-EA15-D476-BBFBC1375906}"/>
                  </a:ext>
                </a:extLst>
              </p:cNvPr>
              <p:cNvSpPr txBox="1"/>
              <p:nvPr/>
            </p:nvSpPr>
            <p:spPr>
              <a:xfrm>
                <a:off x="5762200" y="1450322"/>
                <a:ext cx="6094520" cy="3970318"/>
              </a:xfrm>
              <a:prstGeom prst="rect">
                <a:avLst/>
              </a:prstGeom>
              <a:noFill/>
            </p:spPr>
            <p:txBody>
              <a:bodyPr wrap="square">
                <a:spAutoFit/>
              </a:bodyPr>
              <a:lstStyle/>
              <a:p>
                <a:pPr eaLnBrk="0">
                  <a:spcBef>
                    <a:spcPts val="375"/>
                  </a:spcBef>
                </a:pPr>
                <a:r>
                  <a:rPr lang="zh-CN" altLang="zh-CN" sz="1600" spc="35" dirty="0">
                    <a:ln w="3175" cap="flat" cmpd="sng" algn="ctr">
                      <a:solidFill>
                        <a:srgbClr val="000000"/>
                      </a:solidFill>
                      <a:prstDash val="solid"/>
                      <a:miter lim="0"/>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初始激活</a:t>
                </a:r>
                <a:endParaRPr lang="zh-CN" altLang="zh-CN" sz="16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p>
                <a:pPr algn="just" eaLnBrk="0">
                  <a:spcBef>
                    <a:spcPts val="375"/>
                  </a:spcBef>
                </a:pPr>
                <a:r>
                  <a:rPr lang="en-US" altLang="zh-CN" sz="1400" spc="5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a:t>
                </a:r>
                <a:r>
                  <a:rPr lang="zh-CN" altLang="zh-CN" sz="1400" spc="5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初始设定： 在时间</a:t>
                </a:r>
                <a14:m>
                  <m:oMath xmlns:m="http://schemas.openxmlformats.org/officeDocument/2006/math">
                    <m:r>
                      <a:rPr lang="zh-CN" altLang="zh-CN" sz="1400" i="1" spc="50">
                        <a:solidFill>
                          <a:srgbClr val="000000"/>
                        </a:solidFill>
                        <a:effectLst/>
                        <a:latin typeface="Cambria Math" panose="02040503050406030204" pitchFamily="18" charset="0"/>
                        <a:ea typeface="Cambria Math" panose="02040503050406030204" pitchFamily="18" charset="0"/>
                        <a:cs typeface="宋体" panose="02010600030101010101" pitchFamily="2" charset="-122"/>
                      </a:rPr>
                      <m:t> </m:t>
                    </m:r>
                    <m:r>
                      <a:rPr lang="en-US" altLang="zh-CN" sz="1400" i="1" spc="50">
                        <a:solidFill>
                          <a:srgbClr val="000000"/>
                        </a:solidFill>
                        <a:effectLst/>
                        <a:latin typeface="Cambria Math" panose="02040503050406030204" pitchFamily="18" charset="0"/>
                        <a:ea typeface="Cambria Math" panose="02040503050406030204" pitchFamily="18" charset="0"/>
                        <a:cs typeface="宋体" panose="02010600030101010101" pitchFamily="2" charset="-122"/>
                      </a:rPr>
                      <m:t>𝑡</m:t>
                    </m:r>
                    <m:r>
                      <a:rPr lang="en-US" altLang="zh-CN" sz="1400" i="1" spc="50">
                        <a:solidFill>
                          <a:srgbClr val="000000"/>
                        </a:solidFill>
                        <a:effectLst/>
                        <a:latin typeface="Cambria Math" panose="02040503050406030204" pitchFamily="18" charset="0"/>
                        <a:ea typeface="Cambria Math" panose="02040503050406030204" pitchFamily="18" charset="0"/>
                        <a:cs typeface="宋体" panose="02010600030101010101" pitchFamily="2" charset="-122"/>
                      </a:rPr>
                      <m:t> = 0</m:t>
                    </m:r>
                  </m:oMath>
                </a14:m>
                <a:r>
                  <a:rPr lang="en-US" altLang="zh-CN" sz="1400" spc="5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a:t>
                </a:r>
                <a:r>
                  <a:rPr lang="zh-CN" altLang="zh-CN" sz="1400" spc="5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时刻，选择一个预先确定的种子节点集合 </a:t>
                </a:r>
                <a14:m>
                  <m:oMath xmlns:m="http://schemas.openxmlformats.org/officeDocument/2006/math">
                    <m:sSub>
                      <m:sSubPr>
                        <m:ctrlPr>
                          <a:rPr lang="zh-CN" altLang="zh-CN" sz="1400" i="1" spc="50">
                            <a:solidFill>
                              <a:srgbClr val="000000"/>
                            </a:solidFill>
                            <a:effectLst/>
                            <a:latin typeface="Cambria Math" panose="02040503050406030204" pitchFamily="18" charset="0"/>
                            <a:ea typeface="Cambria Math" panose="02040503050406030204" pitchFamily="18" charset="0"/>
                            <a:cs typeface="宋体" panose="02010600030101010101" pitchFamily="2" charset="-122"/>
                          </a:rPr>
                        </m:ctrlPr>
                      </m:sSubPr>
                      <m:e>
                        <m:r>
                          <a:rPr lang="en-US" altLang="zh-CN" sz="1400" i="1" spc="50">
                            <a:solidFill>
                              <a:srgbClr val="000000"/>
                            </a:solidFill>
                            <a:effectLst/>
                            <a:latin typeface="Cambria Math" panose="02040503050406030204" pitchFamily="18" charset="0"/>
                            <a:ea typeface="宋体" panose="02010600030101010101" pitchFamily="2" charset="-122"/>
                            <a:cs typeface="宋体" panose="02010600030101010101" pitchFamily="2" charset="-122"/>
                          </a:rPr>
                          <m:t>𝑆</m:t>
                        </m:r>
                      </m:e>
                      <m:sub>
                        <m:r>
                          <a:rPr lang="en-US" altLang="zh-CN" sz="1400" i="1" spc="50">
                            <a:solidFill>
                              <a:srgbClr val="000000"/>
                            </a:solidFill>
                            <a:effectLst/>
                            <a:latin typeface="Cambria Math" panose="02040503050406030204" pitchFamily="18" charset="0"/>
                            <a:ea typeface="宋体" panose="02010600030101010101" pitchFamily="2" charset="-122"/>
                            <a:cs typeface="宋体" panose="02010600030101010101" pitchFamily="2" charset="-122"/>
                          </a:rPr>
                          <m:t>0</m:t>
                        </m:r>
                      </m:sub>
                    </m:sSub>
                  </m:oMath>
                </a14:m>
                <a:r>
                  <a:rPr lang="en-US" altLang="zh-CN" sz="1400" spc="5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a:t>
                </a:r>
                <a:r>
                  <a:rPr lang="zh-CN" altLang="zh-CN" sz="1400" spc="5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，这些节点被标记为活跃状态。所有不在集合 </a:t>
                </a:r>
                <a14:m>
                  <m:oMath xmlns:m="http://schemas.openxmlformats.org/officeDocument/2006/math">
                    <m:sSub>
                      <m:sSubPr>
                        <m:ctrlPr>
                          <a:rPr lang="zh-CN" altLang="zh-CN" sz="1400" i="1" spc="50">
                            <a:solidFill>
                              <a:srgbClr val="000000"/>
                            </a:solidFill>
                            <a:effectLst/>
                            <a:latin typeface="Cambria Math" panose="02040503050406030204" pitchFamily="18" charset="0"/>
                            <a:ea typeface="Cambria Math" panose="02040503050406030204" pitchFamily="18" charset="0"/>
                            <a:cs typeface="宋体" panose="02010600030101010101" pitchFamily="2" charset="-122"/>
                          </a:rPr>
                        </m:ctrlPr>
                      </m:sSubPr>
                      <m:e>
                        <m:r>
                          <a:rPr lang="en-US" altLang="zh-CN" sz="1400" i="1" spc="50">
                            <a:solidFill>
                              <a:srgbClr val="000000"/>
                            </a:solidFill>
                            <a:effectLst/>
                            <a:latin typeface="Cambria Math" panose="02040503050406030204" pitchFamily="18" charset="0"/>
                            <a:ea typeface="宋体" panose="02010600030101010101" pitchFamily="2" charset="-122"/>
                            <a:cs typeface="宋体" panose="02010600030101010101" pitchFamily="2" charset="-122"/>
                          </a:rPr>
                          <m:t>𝑆</m:t>
                        </m:r>
                      </m:e>
                      <m:sub>
                        <m:r>
                          <a:rPr lang="en-US" altLang="zh-CN" sz="1400" i="1" spc="50">
                            <a:solidFill>
                              <a:srgbClr val="000000"/>
                            </a:solidFill>
                            <a:effectLst/>
                            <a:latin typeface="Cambria Math" panose="02040503050406030204" pitchFamily="18" charset="0"/>
                            <a:ea typeface="宋体" panose="02010600030101010101" pitchFamily="2" charset="-122"/>
                            <a:cs typeface="宋体" panose="02010600030101010101" pitchFamily="2" charset="-122"/>
                          </a:rPr>
                          <m:t>0</m:t>
                        </m:r>
                      </m:sub>
                    </m:sSub>
                  </m:oMath>
                </a14:m>
                <a:r>
                  <a:rPr lang="en-US" altLang="zh-CN" sz="1400" spc="5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a:t>
                </a:r>
                <a:r>
                  <a:rPr lang="zh-CN" altLang="zh-CN" sz="1400" spc="5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中的节点处于非活跃状态。</a:t>
                </a:r>
                <a:endParaRPr lang="zh-CN" altLang="zh-CN" sz="14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5715" eaLnBrk="0">
                  <a:spcBef>
                    <a:spcPts val="375"/>
                  </a:spcBef>
                  <a:spcAft>
                    <a:spcPts val="0"/>
                  </a:spcAft>
                </a:pPr>
                <a:r>
                  <a:rPr lang="zh-CN" altLang="zh-CN" sz="1600" spc="35" dirty="0">
                    <a:ln w="3175" cap="flat" cmpd="sng" algn="ctr">
                      <a:solidFill>
                        <a:srgbClr val="000000"/>
                      </a:solidFill>
                      <a:prstDash val="solid"/>
                      <a:miter lim="0"/>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动态传播过程</a:t>
                </a:r>
                <a:endParaRPr lang="zh-CN" altLang="zh-CN" sz="16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p>
                <a:pPr eaLnBrk="0"/>
                <a:r>
                  <a:rPr lang="en-US" altLang="zh-CN" sz="1400" dirty="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2. </a:t>
                </a:r>
                <a:r>
                  <a:rPr lang="zh-CN" altLang="zh-CN" sz="14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激活尝试： 在每一个离散的时间点</a:t>
                </a:r>
                <a14:m>
                  <m:oMath xmlns:m="http://schemas.openxmlformats.org/officeDocument/2006/math">
                    <m:r>
                      <a:rPr lang="zh-CN" altLang="zh-CN" sz="1400" i="1">
                        <a:solidFill>
                          <a:srgbClr val="000000"/>
                        </a:solidFill>
                        <a:effectLst/>
                        <a:latin typeface="Cambria Math" panose="02040503050406030204" pitchFamily="18" charset="0"/>
                        <a:ea typeface="Cambria Math" panose="02040503050406030204" pitchFamily="18" charset="0"/>
                      </a:rPr>
                      <m:t> </m:t>
                    </m:r>
                    <m:r>
                      <a:rPr lang="en-US" altLang="zh-CN" sz="1400" i="1">
                        <a:solidFill>
                          <a:srgbClr val="000000"/>
                        </a:solidFill>
                        <a:effectLst/>
                        <a:latin typeface="Cambria Math" panose="02040503050406030204" pitchFamily="18" charset="0"/>
                        <a:ea typeface="Cambria Math" panose="02040503050406030204" pitchFamily="18" charset="0"/>
                      </a:rPr>
                      <m:t>𝑡</m:t>
                    </m:r>
                    <m:r>
                      <a:rPr lang="en-US" altLang="zh-CN" sz="1400" i="1">
                        <a:solidFill>
                          <a:srgbClr val="000000"/>
                        </a:solidFill>
                        <a:effectLst/>
                        <a:latin typeface="Cambria Math" panose="02040503050406030204" pitchFamily="18" charset="0"/>
                        <a:ea typeface="Cambria Math" panose="02040503050406030204" pitchFamily="18" charset="0"/>
                      </a:rPr>
                      <m:t> ≥ 1</m:t>
                    </m:r>
                  </m:oMath>
                </a14:m>
                <a:r>
                  <a:rPr lang="zh-CN" altLang="zh-CN" sz="14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，每个在上一时间点 </a:t>
                </a:r>
                <a14:m>
                  <m:oMath xmlns:m="http://schemas.openxmlformats.org/officeDocument/2006/math">
                    <m:r>
                      <a:rPr lang="en-US" altLang="zh-CN" sz="1400" i="1">
                        <a:solidFill>
                          <a:srgbClr val="000000"/>
                        </a:solidFill>
                        <a:effectLst/>
                        <a:latin typeface="Cambria Math" panose="02040503050406030204" pitchFamily="18" charset="0"/>
                        <a:ea typeface="宋体" panose="02010600030101010101" pitchFamily="2" charset="-122"/>
                      </a:rPr>
                      <m:t>𝑡</m:t>
                    </m:r>
                    <m:r>
                      <a:rPr lang="en-US" altLang="zh-CN" sz="1400" i="1">
                        <a:solidFill>
                          <a:srgbClr val="000000"/>
                        </a:solidFill>
                        <a:effectLst/>
                        <a:latin typeface="Cambria Math" panose="02040503050406030204" pitchFamily="18" charset="0"/>
                        <a:ea typeface="宋体" panose="02010600030101010101" pitchFamily="2" charset="-122"/>
                      </a:rPr>
                      <m:t> − 1</m:t>
                    </m:r>
                  </m:oMath>
                </a14:m>
                <a:r>
                  <a:rPr lang="en-US" altLang="zh-CN" sz="1400" dirty="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 </a:t>
                </a:r>
                <a:r>
                  <a:rPr lang="zh-CN" altLang="zh-CN" sz="14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新被激活的节点 </a:t>
                </a:r>
                <a14:m>
                  <m:oMath xmlns:m="http://schemas.openxmlformats.org/officeDocument/2006/math">
                    <m:r>
                      <a:rPr lang="en-US" altLang="zh-CN" sz="1400" i="1">
                        <a:solidFill>
                          <a:srgbClr val="000000"/>
                        </a:solidFill>
                        <a:effectLst/>
                        <a:latin typeface="Cambria Math" panose="02040503050406030204" pitchFamily="18" charset="0"/>
                        <a:ea typeface="宋体" panose="02010600030101010101" pitchFamily="2" charset="-122"/>
                      </a:rPr>
                      <m:t>𝑢</m:t>
                    </m:r>
                  </m:oMath>
                </a14:m>
                <a:r>
                  <a:rPr lang="zh-CN" altLang="zh-CN" sz="14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，即</a:t>
                </a:r>
                <a14:m>
                  <m:oMath xmlns:m="http://schemas.openxmlformats.org/officeDocument/2006/math">
                    <m:r>
                      <a:rPr lang="zh-CN" altLang="zh-CN" sz="1400" i="1">
                        <a:solidFill>
                          <a:srgbClr val="000000"/>
                        </a:solidFill>
                        <a:effectLst/>
                        <a:latin typeface="Cambria Math" panose="02040503050406030204" pitchFamily="18" charset="0"/>
                        <a:ea typeface="Cambria Math" panose="02040503050406030204" pitchFamily="18" charset="0"/>
                      </a:rPr>
                      <m:t> </m:t>
                    </m:r>
                    <m:r>
                      <a:rPr lang="en-US" altLang="zh-CN" sz="1400" i="1">
                        <a:solidFill>
                          <a:srgbClr val="000000"/>
                        </a:solidFill>
                        <a:effectLst/>
                        <a:latin typeface="Cambria Math" panose="02040503050406030204" pitchFamily="18" charset="0"/>
                        <a:ea typeface="Cambria Math" panose="02040503050406030204" pitchFamily="18" charset="0"/>
                      </a:rPr>
                      <m:t>𝑢</m:t>
                    </m:r>
                    <m:r>
                      <a:rPr lang="en-US" altLang="zh-CN" sz="1400" i="1">
                        <a:solidFill>
                          <a:srgbClr val="000000"/>
                        </a:solidFill>
                        <a:effectLst/>
                        <a:latin typeface="Cambria Math" panose="02040503050406030204" pitchFamily="18" charset="0"/>
                        <a:ea typeface="Cambria Math" panose="02040503050406030204" pitchFamily="18" charset="0"/>
                      </a:rPr>
                      <m:t> ∈ </m:t>
                    </m:r>
                    <m:sSub>
                      <m:sSubPr>
                        <m:ctrlPr>
                          <a:rPr lang="zh-CN" altLang="zh-CN" sz="1400" i="1">
                            <a:solidFill>
                              <a:srgbClr val="000000"/>
                            </a:solidFill>
                            <a:effectLst/>
                            <a:latin typeface="Cambria Math" panose="02040503050406030204" pitchFamily="18" charset="0"/>
                            <a:ea typeface="Cambria Math" panose="02040503050406030204" pitchFamily="18" charset="0"/>
                          </a:rPr>
                        </m:ctrlPr>
                      </m:sSubPr>
                      <m:e>
                        <m:r>
                          <a:rPr lang="en-US" altLang="zh-CN" sz="1400" i="1">
                            <a:solidFill>
                              <a:srgbClr val="000000"/>
                            </a:solidFill>
                            <a:effectLst/>
                            <a:latin typeface="Cambria Math" panose="02040503050406030204" pitchFamily="18" charset="0"/>
                            <a:ea typeface="宋体" panose="02010600030101010101" pitchFamily="2" charset="-122"/>
                          </a:rPr>
                          <m:t>𝑆</m:t>
                        </m:r>
                      </m:e>
                      <m:sub>
                        <m:r>
                          <a:rPr lang="en-US" altLang="zh-CN" sz="1400" i="1">
                            <a:solidFill>
                              <a:srgbClr val="000000"/>
                            </a:solidFill>
                            <a:effectLst/>
                            <a:latin typeface="Cambria Math" panose="02040503050406030204" pitchFamily="18" charset="0"/>
                            <a:ea typeface="宋体" panose="02010600030101010101" pitchFamily="2" charset="-122"/>
                          </a:rPr>
                          <m:t>𝑡</m:t>
                        </m:r>
                        <m:r>
                          <a:rPr lang="en-US" altLang="zh-CN" sz="1400" i="1">
                            <a:solidFill>
                              <a:srgbClr val="000000"/>
                            </a:solidFill>
                            <a:effectLst/>
                            <a:latin typeface="Cambria Math" panose="02040503050406030204" pitchFamily="18" charset="0"/>
                            <a:ea typeface="宋体" panose="02010600030101010101" pitchFamily="2" charset="-122"/>
                          </a:rPr>
                          <m:t>−1</m:t>
                        </m:r>
                      </m:sub>
                    </m:sSub>
                    <m:r>
                      <a:rPr lang="en-US" altLang="zh-CN" sz="1400" i="1">
                        <a:solidFill>
                          <a:srgbClr val="000000"/>
                        </a:solidFill>
                        <a:effectLst/>
                        <a:latin typeface="Cambria Math" panose="02040503050406030204" pitchFamily="18" charset="0"/>
                        <a:ea typeface="宋体" panose="02010600030101010101" pitchFamily="2" charset="-122"/>
                      </a:rPr>
                      <m:t> \ </m:t>
                    </m:r>
                    <m:sSub>
                      <m:sSubPr>
                        <m:ctrlPr>
                          <a:rPr lang="zh-CN" altLang="zh-CN" sz="1400" i="1">
                            <a:solidFill>
                              <a:srgbClr val="000000"/>
                            </a:solidFill>
                            <a:effectLst/>
                            <a:latin typeface="Cambria Math" panose="02040503050406030204" pitchFamily="18" charset="0"/>
                            <a:ea typeface="Cambria Math" panose="02040503050406030204" pitchFamily="18" charset="0"/>
                          </a:rPr>
                        </m:ctrlPr>
                      </m:sSubPr>
                      <m:e>
                        <m:r>
                          <a:rPr lang="en-US" altLang="zh-CN" sz="1400" i="1">
                            <a:solidFill>
                              <a:srgbClr val="000000"/>
                            </a:solidFill>
                            <a:effectLst/>
                            <a:latin typeface="Cambria Math" panose="02040503050406030204" pitchFamily="18" charset="0"/>
                            <a:ea typeface="宋体" panose="02010600030101010101" pitchFamily="2" charset="-122"/>
                          </a:rPr>
                          <m:t>𝑆</m:t>
                        </m:r>
                      </m:e>
                      <m:sub>
                        <m:r>
                          <a:rPr lang="en-US" altLang="zh-CN" sz="1400" i="1">
                            <a:solidFill>
                              <a:srgbClr val="000000"/>
                            </a:solidFill>
                            <a:effectLst/>
                            <a:latin typeface="Cambria Math" panose="02040503050406030204" pitchFamily="18" charset="0"/>
                            <a:ea typeface="宋体" panose="02010600030101010101" pitchFamily="2" charset="-122"/>
                          </a:rPr>
                          <m:t>𝑡</m:t>
                        </m:r>
                        <m:r>
                          <a:rPr lang="en-US" altLang="zh-CN" sz="1400" i="1">
                            <a:solidFill>
                              <a:srgbClr val="000000"/>
                            </a:solidFill>
                            <a:effectLst/>
                            <a:latin typeface="Cambria Math" panose="02040503050406030204" pitchFamily="18" charset="0"/>
                            <a:ea typeface="宋体" panose="02010600030101010101" pitchFamily="2" charset="-122"/>
                          </a:rPr>
                          <m:t>−2</m:t>
                        </m:r>
                      </m:sub>
                    </m:sSub>
                    <m:r>
                      <a:rPr lang="en-US" altLang="zh-CN" sz="1400" i="1">
                        <a:solidFill>
                          <a:srgbClr val="000000"/>
                        </a:solidFill>
                        <a:effectLst/>
                        <a:latin typeface="Cambria Math" panose="02040503050406030204" pitchFamily="18" charset="0"/>
                        <a:ea typeface="宋体" panose="02010600030101010101" pitchFamily="2" charset="-122"/>
                      </a:rPr>
                      <m:t>    </m:t>
                    </m:r>
                  </m:oMath>
                </a14:m>
                <a:r>
                  <a:rPr lang="zh-CN" altLang="zh-CN" sz="14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（这里 </a:t>
                </a:r>
                <a14:m>
                  <m:oMath xmlns:m="http://schemas.openxmlformats.org/officeDocument/2006/math">
                    <m:sSub>
                      <m:sSubPr>
                        <m:ctrlPr>
                          <a:rPr lang="zh-CN" altLang="zh-CN" sz="1400" i="1">
                            <a:solidFill>
                              <a:srgbClr val="000000"/>
                            </a:solidFill>
                            <a:effectLst/>
                            <a:latin typeface="Cambria Math" panose="02040503050406030204" pitchFamily="18" charset="0"/>
                            <a:ea typeface="Cambria Math" panose="02040503050406030204" pitchFamily="18" charset="0"/>
                          </a:rPr>
                        </m:ctrlPr>
                      </m:sSubPr>
                      <m:e>
                        <m:r>
                          <a:rPr lang="en-US" altLang="zh-CN" sz="1400" i="1">
                            <a:solidFill>
                              <a:srgbClr val="000000"/>
                            </a:solidFill>
                            <a:effectLst/>
                            <a:latin typeface="Cambria Math" panose="02040503050406030204" pitchFamily="18" charset="0"/>
                            <a:ea typeface="宋体" panose="02010600030101010101" pitchFamily="2" charset="-122"/>
                          </a:rPr>
                          <m:t>𝑆</m:t>
                        </m:r>
                      </m:e>
                      <m:sub>
                        <m:r>
                          <a:rPr lang="en-US" altLang="zh-CN" sz="1400" i="1">
                            <a:solidFill>
                              <a:srgbClr val="000000"/>
                            </a:solidFill>
                            <a:effectLst/>
                            <a:latin typeface="Cambria Math" panose="02040503050406030204" pitchFamily="18" charset="0"/>
                            <a:ea typeface="宋体" panose="02010600030101010101" pitchFamily="2" charset="-122"/>
                          </a:rPr>
                          <m:t>−1</m:t>
                        </m:r>
                      </m:sub>
                    </m:sSub>
                    <m:r>
                      <a:rPr lang="en-US" altLang="zh-CN" sz="1400" i="1">
                        <a:solidFill>
                          <a:srgbClr val="000000"/>
                        </a:solidFill>
                        <a:effectLst/>
                        <a:latin typeface="Cambria Math" panose="02040503050406030204" pitchFamily="18" charset="0"/>
                        <a:ea typeface="宋体" panose="02010600030101010101" pitchFamily="2" charset="-122"/>
                      </a:rPr>
                      <m:t>= ∅</m:t>
                    </m:r>
                  </m:oMath>
                </a14:m>
                <a:r>
                  <a:rPr lang="en-US" altLang="zh-CN" sz="1400" dirty="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 </a:t>
                </a:r>
                <a:r>
                  <a:rPr lang="zh-CN" altLang="zh-CN" sz="14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表示一个空集， 用于初始化过程），会尝试激活它的每个尚未激活的出邻居节点 </a:t>
                </a:r>
                <a14:m>
                  <m:oMath xmlns:m="http://schemas.openxmlformats.org/officeDocument/2006/math">
                    <m:r>
                      <a:rPr lang="en-US" altLang="zh-CN" sz="1400" i="1">
                        <a:solidFill>
                          <a:srgbClr val="000000"/>
                        </a:solidFill>
                        <a:effectLst/>
                        <a:latin typeface="Cambria Math" panose="02040503050406030204" pitchFamily="18" charset="0"/>
                        <a:ea typeface="宋体" panose="02010600030101010101" pitchFamily="2" charset="-122"/>
                      </a:rPr>
                      <m:t>𝑣</m:t>
                    </m:r>
                  </m:oMath>
                </a14:m>
                <a:r>
                  <a:rPr lang="zh-CN" altLang="zh-CN" sz="14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，即 </a:t>
                </a:r>
                <a14:m>
                  <m:oMath xmlns:m="http://schemas.openxmlformats.org/officeDocument/2006/math">
                    <m:r>
                      <a:rPr lang="en-US" altLang="zh-CN" sz="1400" i="1">
                        <a:solidFill>
                          <a:srgbClr val="000000"/>
                        </a:solidFill>
                        <a:effectLst/>
                        <a:latin typeface="Cambria Math" panose="02040503050406030204" pitchFamily="18" charset="0"/>
                        <a:ea typeface="宋体" panose="02010600030101010101" pitchFamily="2" charset="-122"/>
                      </a:rPr>
                      <m:t>𝑣</m:t>
                    </m:r>
                    <m:r>
                      <a:rPr lang="en-US" altLang="zh-CN" sz="1400" i="1">
                        <a:solidFill>
                          <a:srgbClr val="000000"/>
                        </a:solidFill>
                        <a:effectLst/>
                        <a:latin typeface="Cambria Math" panose="02040503050406030204" pitchFamily="18" charset="0"/>
                        <a:ea typeface="宋体" panose="02010600030101010101" pitchFamily="2" charset="-122"/>
                      </a:rPr>
                      <m:t> ∈ </m:t>
                    </m:r>
                    <m:sSup>
                      <m:sSupPr>
                        <m:ctrlPr>
                          <a:rPr lang="zh-CN" altLang="zh-CN" sz="1400" i="1">
                            <a:solidFill>
                              <a:srgbClr val="000000"/>
                            </a:solidFill>
                            <a:effectLst/>
                            <a:latin typeface="Cambria Math" panose="02040503050406030204" pitchFamily="18" charset="0"/>
                            <a:ea typeface="Cambria Math" panose="02040503050406030204" pitchFamily="18" charset="0"/>
                          </a:rPr>
                        </m:ctrlPr>
                      </m:sSupPr>
                      <m:e>
                        <m:r>
                          <a:rPr lang="en-US" altLang="zh-CN" sz="1400" i="1">
                            <a:solidFill>
                              <a:srgbClr val="000000"/>
                            </a:solidFill>
                            <a:effectLst/>
                            <a:latin typeface="Cambria Math" panose="02040503050406030204" pitchFamily="18" charset="0"/>
                            <a:ea typeface="宋体" panose="02010600030101010101" pitchFamily="2" charset="-122"/>
                          </a:rPr>
                          <m:t>𝑁</m:t>
                        </m:r>
                      </m:e>
                      <m:sup>
                        <m:r>
                          <a:rPr lang="en-US" altLang="zh-CN" sz="1400" i="1">
                            <a:solidFill>
                              <a:srgbClr val="000000"/>
                            </a:solidFill>
                            <a:effectLst/>
                            <a:latin typeface="Cambria Math" panose="02040503050406030204" pitchFamily="18" charset="0"/>
                            <a:ea typeface="宋体" panose="02010600030101010101" pitchFamily="2" charset="-122"/>
                          </a:rPr>
                          <m:t>+</m:t>
                        </m:r>
                      </m:sup>
                    </m:sSup>
                    <m:d>
                      <m:dPr>
                        <m:ctrlPr>
                          <a:rPr lang="zh-CN" altLang="zh-CN" sz="1400" i="1">
                            <a:solidFill>
                              <a:srgbClr val="000000"/>
                            </a:solidFill>
                            <a:effectLst/>
                            <a:latin typeface="Cambria Math" panose="02040503050406030204" pitchFamily="18" charset="0"/>
                            <a:ea typeface="Cambria Math" panose="02040503050406030204" pitchFamily="18" charset="0"/>
                          </a:rPr>
                        </m:ctrlPr>
                      </m:dPr>
                      <m:e>
                        <m:r>
                          <a:rPr lang="en-US" altLang="zh-CN" sz="1400" i="1">
                            <a:solidFill>
                              <a:srgbClr val="000000"/>
                            </a:solidFill>
                            <a:effectLst/>
                            <a:latin typeface="Cambria Math" panose="02040503050406030204" pitchFamily="18" charset="0"/>
                            <a:ea typeface="宋体" panose="02010600030101010101" pitchFamily="2" charset="-122"/>
                          </a:rPr>
                          <m:t>𝑢</m:t>
                        </m:r>
                      </m:e>
                    </m:d>
                    <m:r>
                      <a:rPr lang="en-US" altLang="zh-CN" sz="1400" i="1">
                        <a:solidFill>
                          <a:srgbClr val="000000"/>
                        </a:solidFill>
                        <a:effectLst/>
                        <a:latin typeface="Cambria Math" panose="02040503050406030204" pitchFamily="18" charset="0"/>
                        <a:ea typeface="宋体" panose="02010600030101010101" pitchFamily="2" charset="-122"/>
                      </a:rPr>
                      <m:t> \ </m:t>
                    </m:r>
                    <m:sSub>
                      <m:sSubPr>
                        <m:ctrlPr>
                          <a:rPr lang="zh-CN" altLang="zh-CN" sz="1400" i="1">
                            <a:solidFill>
                              <a:srgbClr val="000000"/>
                            </a:solidFill>
                            <a:effectLst/>
                            <a:latin typeface="Cambria Math" panose="02040503050406030204" pitchFamily="18" charset="0"/>
                            <a:ea typeface="Cambria Math" panose="02040503050406030204" pitchFamily="18" charset="0"/>
                          </a:rPr>
                        </m:ctrlPr>
                      </m:sSubPr>
                      <m:e>
                        <m:r>
                          <a:rPr lang="en-US" altLang="zh-CN" sz="1400" i="1">
                            <a:solidFill>
                              <a:srgbClr val="000000"/>
                            </a:solidFill>
                            <a:effectLst/>
                            <a:latin typeface="Cambria Math" panose="02040503050406030204" pitchFamily="18" charset="0"/>
                            <a:ea typeface="宋体" panose="02010600030101010101" pitchFamily="2" charset="-122"/>
                          </a:rPr>
                          <m:t>𝑆</m:t>
                        </m:r>
                      </m:e>
                      <m:sub>
                        <m:r>
                          <a:rPr lang="en-US" altLang="zh-CN" sz="1400" i="1">
                            <a:solidFill>
                              <a:srgbClr val="000000"/>
                            </a:solidFill>
                            <a:effectLst/>
                            <a:latin typeface="Cambria Math" panose="02040503050406030204" pitchFamily="18" charset="0"/>
                            <a:ea typeface="宋体" panose="02010600030101010101" pitchFamily="2" charset="-122"/>
                          </a:rPr>
                          <m:t>𝑡</m:t>
                        </m:r>
                        <m:r>
                          <a:rPr lang="en-US" altLang="zh-CN" sz="1400" i="1">
                            <a:solidFill>
                              <a:srgbClr val="000000"/>
                            </a:solidFill>
                            <a:effectLst/>
                            <a:latin typeface="Cambria Math" panose="02040503050406030204" pitchFamily="18" charset="0"/>
                            <a:ea typeface="宋体" panose="02010600030101010101" pitchFamily="2" charset="-122"/>
                          </a:rPr>
                          <m:t>−1</m:t>
                        </m:r>
                      </m:sub>
                    </m:sSub>
                  </m:oMath>
                </a14:m>
                <a:r>
                  <a:rPr lang="zh-CN" altLang="zh-CN" sz="14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altLang="zh-CN" sz="1400" dirty="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endParaRPr>
              </a:p>
              <a:p>
                <a:pPr eaLnBrk="0"/>
                <a:r>
                  <a:rPr lang="en-US" altLang="zh-CN" sz="1400" dirty="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3. </a:t>
                </a:r>
                <a:r>
                  <a:rPr lang="zh-CN" altLang="zh-CN" sz="14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激活概率： 节点 </a:t>
                </a:r>
                <a14:m>
                  <m:oMath xmlns:m="http://schemas.openxmlformats.org/officeDocument/2006/math">
                    <m:r>
                      <a:rPr lang="en-US" altLang="zh-CN" sz="1400" i="1">
                        <a:solidFill>
                          <a:srgbClr val="000000"/>
                        </a:solidFill>
                        <a:effectLst/>
                        <a:latin typeface="Cambria Math" panose="02040503050406030204" pitchFamily="18" charset="0"/>
                        <a:ea typeface="宋体" panose="02010600030101010101" pitchFamily="2" charset="-122"/>
                      </a:rPr>
                      <m:t>𝑢</m:t>
                    </m:r>
                  </m:oMath>
                </a14:m>
                <a:r>
                  <a:rPr lang="en-US" altLang="zh-CN" sz="1400" dirty="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 </a:t>
                </a:r>
                <a:r>
                  <a:rPr lang="zh-CN" altLang="zh-CN" sz="14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尝试激活节点 </a:t>
                </a:r>
                <a14:m>
                  <m:oMath xmlns:m="http://schemas.openxmlformats.org/officeDocument/2006/math">
                    <m:r>
                      <a:rPr lang="en-US" altLang="zh-CN" sz="1400" i="1">
                        <a:solidFill>
                          <a:srgbClr val="000000"/>
                        </a:solidFill>
                        <a:effectLst/>
                        <a:latin typeface="Cambria Math" panose="02040503050406030204" pitchFamily="18" charset="0"/>
                        <a:ea typeface="宋体" panose="02010600030101010101" pitchFamily="2" charset="-122"/>
                      </a:rPr>
                      <m:t>𝑣</m:t>
                    </m:r>
                  </m:oMath>
                </a14:m>
                <a:r>
                  <a:rPr lang="en-US" altLang="zh-CN" sz="1400" dirty="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 </a:t>
                </a:r>
                <a:r>
                  <a:rPr lang="zh-CN" altLang="zh-CN" sz="14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的成功概率为 </a:t>
                </a:r>
                <a14:m>
                  <m:oMath xmlns:m="http://schemas.openxmlformats.org/officeDocument/2006/math">
                    <m:r>
                      <a:rPr lang="en-US" altLang="zh-CN" sz="1400" i="1">
                        <a:solidFill>
                          <a:srgbClr val="000000"/>
                        </a:solidFill>
                        <a:effectLst/>
                        <a:latin typeface="Cambria Math" panose="02040503050406030204" pitchFamily="18" charset="0"/>
                        <a:ea typeface="宋体" panose="02010600030101010101" pitchFamily="2" charset="-122"/>
                      </a:rPr>
                      <m:t>𝑝</m:t>
                    </m:r>
                    <m:r>
                      <a:rPr lang="en-US" altLang="zh-CN" sz="1400" i="1">
                        <a:solidFill>
                          <a:srgbClr val="000000"/>
                        </a:solidFill>
                        <a:effectLst/>
                        <a:latin typeface="Cambria Math" panose="02040503050406030204" pitchFamily="18" charset="0"/>
                        <a:ea typeface="宋体" panose="02010600030101010101" pitchFamily="2" charset="-122"/>
                      </a:rPr>
                      <m:t>(</m:t>
                    </m:r>
                    <m:r>
                      <a:rPr lang="en-US" altLang="zh-CN" sz="1400" i="1">
                        <a:solidFill>
                          <a:srgbClr val="000000"/>
                        </a:solidFill>
                        <a:effectLst/>
                        <a:latin typeface="Cambria Math" panose="02040503050406030204" pitchFamily="18" charset="0"/>
                        <a:ea typeface="宋体" panose="02010600030101010101" pitchFamily="2" charset="-122"/>
                      </a:rPr>
                      <m:t>𝑢</m:t>
                    </m:r>
                    <m:r>
                      <a:rPr lang="en-US" altLang="zh-CN" sz="1400" i="1">
                        <a:solidFill>
                          <a:srgbClr val="000000"/>
                        </a:solidFill>
                        <a:effectLst/>
                        <a:latin typeface="Cambria Math" panose="02040503050406030204" pitchFamily="18" charset="0"/>
                        <a:ea typeface="宋体" panose="02010600030101010101" pitchFamily="2" charset="-122"/>
                      </a:rPr>
                      <m:t>, </m:t>
                    </m:r>
                    <m:r>
                      <a:rPr lang="en-US" altLang="zh-CN" sz="1400" i="1">
                        <a:solidFill>
                          <a:srgbClr val="000000"/>
                        </a:solidFill>
                        <a:effectLst/>
                        <a:latin typeface="Cambria Math" panose="02040503050406030204" pitchFamily="18" charset="0"/>
                        <a:ea typeface="宋体" panose="02010600030101010101" pitchFamily="2" charset="-122"/>
                      </a:rPr>
                      <m:t>𝑣</m:t>
                    </m:r>
                    <m:r>
                      <a:rPr lang="en-US" altLang="zh-CN" sz="1400" i="1">
                        <a:solidFill>
                          <a:srgbClr val="000000"/>
                        </a:solidFill>
                        <a:effectLst/>
                        <a:latin typeface="Cambria Math" panose="02040503050406030204" pitchFamily="18" charset="0"/>
                        <a:ea typeface="宋体" panose="02010600030101010101" pitchFamily="2" charset="-122"/>
                      </a:rPr>
                      <m:t>)</m:t>
                    </m:r>
                  </m:oMath>
                </a14:m>
                <a:r>
                  <a:rPr lang="zh-CN" altLang="zh-CN" sz="14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altLang="zh-CN" sz="1400" dirty="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endParaRPr>
              </a:p>
              <a:p>
                <a:pPr eaLnBrk="0"/>
                <a:r>
                  <a:rPr lang="en-US" altLang="zh-CN" sz="1400" dirty="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4. </a:t>
                </a:r>
                <a:r>
                  <a:rPr lang="zh-CN" altLang="zh-CN" sz="14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激活结果：</a:t>
                </a:r>
                <a:endParaRPr lang="zh-CN" altLang="zh-CN" sz="1400" dirty="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endParaRPr>
              </a:p>
              <a:p>
                <a:pPr eaLnBrk="0"/>
                <a:r>
                  <a:rPr lang="zh-CN" altLang="zh-CN" sz="14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4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a:t>
                </a:r>
                <a:r>
                  <a:rPr lang="zh-CN" altLang="zh-CN" sz="14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成功激活：节点 </a:t>
                </a:r>
                <a14:m>
                  <m:oMath xmlns:m="http://schemas.openxmlformats.org/officeDocument/2006/math">
                    <m:r>
                      <a:rPr lang="en-US" altLang="zh-CN" sz="1400" i="1">
                        <a:solidFill>
                          <a:srgbClr val="000000"/>
                        </a:solidFill>
                        <a:effectLst/>
                        <a:latin typeface="Cambria Math" panose="02040503050406030204" pitchFamily="18" charset="0"/>
                        <a:ea typeface="宋体" panose="02010600030101010101" pitchFamily="2" charset="-122"/>
                      </a:rPr>
                      <m:t>𝑣</m:t>
                    </m:r>
                  </m:oMath>
                </a14:m>
                <a:r>
                  <a:rPr lang="en-US" altLang="zh-CN" sz="1400" dirty="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 </a:t>
                </a:r>
                <a:r>
                  <a:rPr lang="zh-CN" altLang="zh-CN" sz="14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在时刻 </a:t>
                </a:r>
                <a14:m>
                  <m:oMath xmlns:m="http://schemas.openxmlformats.org/officeDocument/2006/math">
                    <m:r>
                      <a:rPr lang="en-US" altLang="zh-CN" sz="1400" i="1">
                        <a:solidFill>
                          <a:srgbClr val="000000"/>
                        </a:solidFill>
                        <a:effectLst/>
                        <a:latin typeface="Cambria Math" panose="02040503050406030204" pitchFamily="18" charset="0"/>
                        <a:ea typeface="宋体" panose="02010600030101010101" pitchFamily="2" charset="-122"/>
                      </a:rPr>
                      <m:t>𝑡</m:t>
                    </m:r>
                  </m:oMath>
                </a14:m>
                <a:r>
                  <a:rPr lang="en-US" altLang="zh-CN" sz="1400" dirty="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 </a:t>
                </a:r>
                <a:r>
                  <a:rPr lang="zh-CN" altLang="zh-CN" sz="14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被激活，节点 </a:t>
                </a:r>
                <a14:m>
                  <m:oMath xmlns:m="http://schemas.openxmlformats.org/officeDocument/2006/math">
                    <m:r>
                      <a:rPr lang="en-US" altLang="zh-CN" sz="1400" i="1">
                        <a:solidFill>
                          <a:srgbClr val="000000"/>
                        </a:solidFill>
                        <a:effectLst/>
                        <a:latin typeface="Cambria Math" panose="02040503050406030204" pitchFamily="18" charset="0"/>
                        <a:ea typeface="宋体" panose="02010600030101010101" pitchFamily="2" charset="-122"/>
                      </a:rPr>
                      <m:t>𝑣</m:t>
                    </m:r>
                  </m:oMath>
                </a14:m>
                <a:r>
                  <a:rPr lang="en-US" altLang="zh-CN" sz="1400" dirty="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 </a:t>
                </a:r>
                <a:r>
                  <a:rPr lang="zh-CN" altLang="zh-CN" sz="14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加入到活跃集合 </a:t>
                </a:r>
                <a14:m>
                  <m:oMath xmlns:m="http://schemas.openxmlformats.org/officeDocument/2006/math">
                    <m:sSub>
                      <m:sSubPr>
                        <m:ctrlPr>
                          <a:rPr lang="zh-CN" altLang="zh-CN" sz="1400" i="1">
                            <a:solidFill>
                              <a:srgbClr val="000000"/>
                            </a:solidFill>
                            <a:effectLst/>
                            <a:latin typeface="Cambria Math" panose="02040503050406030204" pitchFamily="18" charset="0"/>
                            <a:ea typeface="Cambria Math" panose="02040503050406030204" pitchFamily="18" charset="0"/>
                          </a:rPr>
                        </m:ctrlPr>
                      </m:sSubPr>
                      <m:e>
                        <m:r>
                          <a:rPr lang="en-US" altLang="zh-CN" sz="1400" i="1">
                            <a:solidFill>
                              <a:srgbClr val="000000"/>
                            </a:solidFill>
                            <a:effectLst/>
                            <a:latin typeface="Cambria Math" panose="02040503050406030204" pitchFamily="18" charset="0"/>
                            <a:ea typeface="宋体" panose="02010600030101010101" pitchFamily="2" charset="-122"/>
                          </a:rPr>
                          <m:t>𝑆</m:t>
                        </m:r>
                      </m:e>
                      <m:sub>
                        <m:r>
                          <a:rPr lang="en-US" altLang="zh-CN" sz="1400" i="1">
                            <a:solidFill>
                              <a:srgbClr val="000000"/>
                            </a:solidFill>
                            <a:effectLst/>
                            <a:latin typeface="Cambria Math" panose="02040503050406030204" pitchFamily="18" charset="0"/>
                            <a:ea typeface="宋体" panose="02010600030101010101" pitchFamily="2" charset="-122"/>
                          </a:rPr>
                          <m:t>𝑡</m:t>
                        </m:r>
                      </m:sub>
                    </m:sSub>
                    <m:r>
                      <a:rPr lang="en-US" altLang="zh-CN" sz="1400" i="1">
                        <a:solidFill>
                          <a:srgbClr val="000000"/>
                        </a:solidFill>
                        <a:effectLst/>
                        <a:latin typeface="Cambria Math" panose="02040503050406030204" pitchFamily="18" charset="0"/>
                        <a:ea typeface="宋体" panose="02010600030101010101" pitchFamily="2" charset="-122"/>
                      </a:rPr>
                      <m:t>  </m:t>
                    </m:r>
                  </m:oMath>
                </a14:m>
                <a:r>
                  <a:rPr lang="en-US" altLang="zh-CN" sz="1400" dirty="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 </a:t>
                </a:r>
                <a:r>
                  <a:rPr lang="zh-CN" altLang="zh-CN" sz="14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中。</a:t>
                </a:r>
                <a:endParaRPr lang="zh-CN" altLang="zh-CN" sz="1400" dirty="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endParaRPr>
              </a:p>
              <a:p>
                <a:pPr eaLnBrk="0"/>
                <a:r>
                  <a:rPr lang="zh-CN" altLang="zh-CN" sz="14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4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a:t>
                </a:r>
                <a:r>
                  <a:rPr lang="zh-CN" altLang="zh-CN" sz="14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未成功激活：节点</a:t>
                </a:r>
                <a14:m>
                  <m:oMath xmlns:m="http://schemas.openxmlformats.org/officeDocument/2006/math">
                    <m:r>
                      <a:rPr lang="zh-CN" altLang="zh-CN" sz="1400" i="1">
                        <a:solidFill>
                          <a:srgbClr val="000000"/>
                        </a:solidFill>
                        <a:effectLst/>
                        <a:latin typeface="Cambria Math" panose="02040503050406030204" pitchFamily="18" charset="0"/>
                        <a:ea typeface="Cambria Math" panose="02040503050406030204" pitchFamily="18" charset="0"/>
                      </a:rPr>
                      <m:t> </m:t>
                    </m:r>
                    <m:r>
                      <a:rPr lang="en-US" altLang="zh-CN" sz="1400" i="1">
                        <a:solidFill>
                          <a:srgbClr val="000000"/>
                        </a:solidFill>
                        <a:effectLst/>
                        <a:latin typeface="Cambria Math" panose="02040503050406030204" pitchFamily="18" charset="0"/>
                        <a:ea typeface="Cambria Math" panose="02040503050406030204" pitchFamily="18" charset="0"/>
                      </a:rPr>
                      <m:t>𝑢</m:t>
                    </m:r>
                  </m:oMath>
                </a14:m>
                <a:r>
                  <a:rPr lang="en-US" altLang="zh-CN" sz="1400" dirty="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 </a:t>
                </a:r>
                <a:r>
                  <a:rPr lang="zh-CN" altLang="zh-CN" sz="14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和节点 </a:t>
                </a:r>
                <a14:m>
                  <m:oMath xmlns:m="http://schemas.openxmlformats.org/officeDocument/2006/math">
                    <m:r>
                      <a:rPr lang="en-US" altLang="zh-CN" sz="1400" i="1">
                        <a:solidFill>
                          <a:srgbClr val="000000"/>
                        </a:solidFill>
                        <a:effectLst/>
                        <a:latin typeface="Cambria Math" panose="02040503050406030204" pitchFamily="18" charset="0"/>
                        <a:ea typeface="宋体" panose="02010600030101010101" pitchFamily="2" charset="-122"/>
                      </a:rPr>
                      <m:t>𝑣</m:t>
                    </m:r>
                  </m:oMath>
                </a14:m>
                <a:r>
                  <a:rPr lang="en-US" altLang="zh-CN" sz="1400" dirty="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 </a:t>
                </a:r>
                <a:r>
                  <a:rPr lang="zh-CN" altLang="zh-CN" sz="14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的其他入邻居在时刻 </a:t>
                </a:r>
                <a14:m>
                  <m:oMath xmlns:m="http://schemas.openxmlformats.org/officeDocument/2006/math">
                    <m:r>
                      <a:rPr lang="en-US" altLang="zh-CN" sz="1400" i="1">
                        <a:solidFill>
                          <a:srgbClr val="000000"/>
                        </a:solidFill>
                        <a:effectLst/>
                        <a:latin typeface="Cambria Math" panose="02040503050406030204" pitchFamily="18" charset="0"/>
                        <a:ea typeface="宋体" panose="02010600030101010101" pitchFamily="2" charset="-122"/>
                      </a:rPr>
                      <m:t>𝑡</m:t>
                    </m:r>
                  </m:oMath>
                </a14:m>
                <a:r>
                  <a:rPr lang="en-US" altLang="zh-CN" sz="1400" dirty="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 </a:t>
                </a:r>
                <a:r>
                  <a:rPr lang="zh-CN" altLang="zh-CN" sz="14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都未能激活节点 </a:t>
                </a:r>
                <a14:m>
                  <m:oMath xmlns:m="http://schemas.openxmlformats.org/officeDocument/2006/math">
                    <m:r>
                      <a:rPr lang="en-US" altLang="zh-CN" sz="1400" i="1">
                        <a:solidFill>
                          <a:srgbClr val="000000"/>
                        </a:solidFill>
                        <a:effectLst/>
                        <a:latin typeface="Cambria Math" panose="02040503050406030204" pitchFamily="18" charset="0"/>
                        <a:ea typeface="宋体" panose="02010600030101010101" pitchFamily="2" charset="-122"/>
                      </a:rPr>
                      <m:t>𝑣</m:t>
                    </m:r>
                  </m:oMath>
                </a14:m>
                <a:r>
                  <a:rPr lang="zh-CN" altLang="zh-CN" sz="14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，则 </a:t>
                </a:r>
                <a14:m>
                  <m:oMath xmlns:m="http://schemas.openxmlformats.org/officeDocument/2006/math">
                    <m:r>
                      <a:rPr lang="en-US" altLang="zh-CN" sz="1400" i="1">
                        <a:solidFill>
                          <a:srgbClr val="000000"/>
                        </a:solidFill>
                        <a:effectLst/>
                        <a:latin typeface="Cambria Math" panose="02040503050406030204" pitchFamily="18" charset="0"/>
                        <a:ea typeface="宋体" panose="02010600030101010101" pitchFamily="2" charset="-122"/>
                      </a:rPr>
                      <m:t>𝑣</m:t>
                    </m:r>
                  </m:oMath>
                </a14:m>
                <a:r>
                  <a:rPr lang="en-US" altLang="zh-CN" sz="1400" dirty="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 </a:t>
                </a:r>
                <a:r>
                  <a:rPr lang="zh-CN" altLang="zh-CN" sz="14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在时刻 </a:t>
                </a:r>
                <a14:m>
                  <m:oMath xmlns:m="http://schemas.openxmlformats.org/officeDocument/2006/math">
                    <m:r>
                      <a:rPr lang="en-US" altLang="zh-CN" sz="1400" i="1">
                        <a:solidFill>
                          <a:srgbClr val="000000"/>
                        </a:solidFill>
                        <a:effectLst/>
                        <a:latin typeface="Cambria Math" panose="02040503050406030204" pitchFamily="18" charset="0"/>
                        <a:ea typeface="宋体" panose="02010600030101010101" pitchFamily="2" charset="-122"/>
                      </a:rPr>
                      <m:t>𝑡</m:t>
                    </m:r>
                  </m:oMath>
                </a14:m>
                <a:r>
                  <a:rPr lang="en-US" altLang="zh-CN" sz="1400" dirty="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 </a:t>
                </a:r>
                <a:r>
                  <a:rPr lang="zh-CN" altLang="zh-CN" sz="14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继续保持非活跃状态。</a:t>
                </a:r>
                <a:endParaRPr lang="zh-CN" altLang="zh-CN" sz="1400" dirty="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endParaRPr>
              </a:p>
              <a:p>
                <a:pPr marL="3810" eaLnBrk="0">
                  <a:spcBef>
                    <a:spcPts val="375"/>
                  </a:spcBef>
                  <a:spcAft>
                    <a:spcPts val="0"/>
                  </a:spcAft>
                </a:pPr>
                <a:r>
                  <a:rPr lang="zh-CN" altLang="zh-CN" sz="1600" spc="35" dirty="0">
                    <a:ln w="3175" cap="flat" cmpd="sng" algn="ctr">
                      <a:solidFill>
                        <a:srgbClr val="000000"/>
                      </a:solidFill>
                      <a:prstDash val="solid"/>
                      <a:miter lim="0"/>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迭代与终止</a:t>
                </a:r>
                <a:endParaRPr lang="zh-CN" altLang="zh-CN" sz="16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133350" indent="-133350" eaLnBrk="0"/>
                <a:r>
                  <a:rPr lang="en-US" altLang="zh-CN" sz="1400" dirty="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5.  </a:t>
                </a:r>
                <a:r>
                  <a:rPr lang="zh-CN" altLang="zh-CN" sz="14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迭代传播：</a:t>
                </a:r>
                <a:r>
                  <a:rPr lang="zh-CN" altLang="zh-CN" sz="1400" dirty="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 </a:t>
                </a:r>
                <a:r>
                  <a:rPr lang="zh-CN" altLang="zh-CN" sz="14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重复动态传播过程，直到没有新的节点能再被激活，</a:t>
                </a:r>
                <a:r>
                  <a:rPr lang="zh-CN" altLang="zh-CN" sz="1400" dirty="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 </a:t>
                </a:r>
                <a:r>
                  <a:rPr lang="zh-CN" altLang="zh-CN" sz="14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即</a:t>
                </a:r>
                <a:r>
                  <a:rPr lang="zh-CN" altLang="zh-CN" sz="1400" dirty="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 </a:t>
                </a:r>
                <a14:m>
                  <m:oMath xmlns:m="http://schemas.openxmlformats.org/officeDocument/2006/math">
                    <m:sSub>
                      <m:sSubPr>
                        <m:ctrlPr>
                          <a:rPr lang="zh-CN" altLang="zh-CN" sz="1400" i="1">
                            <a:solidFill>
                              <a:srgbClr val="000000"/>
                            </a:solidFill>
                            <a:effectLst/>
                            <a:latin typeface="Cambria Math" panose="02040503050406030204" pitchFamily="18" charset="0"/>
                            <a:ea typeface="Cambria Math" panose="02040503050406030204" pitchFamily="18" charset="0"/>
                          </a:rPr>
                        </m:ctrlPr>
                      </m:sSubPr>
                      <m:e>
                        <m:r>
                          <a:rPr lang="en-US" altLang="zh-CN" sz="1400" i="1">
                            <a:solidFill>
                              <a:srgbClr val="000000"/>
                            </a:solidFill>
                            <a:effectLst/>
                            <a:latin typeface="Cambria Math" panose="02040503050406030204" pitchFamily="18" charset="0"/>
                            <a:ea typeface="Arial" panose="020B0604020202020204" pitchFamily="34" charset="0"/>
                          </a:rPr>
                          <m:t>𝑆</m:t>
                        </m:r>
                      </m:e>
                      <m:sub>
                        <m:r>
                          <a:rPr lang="en-US" altLang="zh-CN" sz="1400" i="1">
                            <a:solidFill>
                              <a:srgbClr val="000000"/>
                            </a:solidFill>
                            <a:effectLst/>
                            <a:latin typeface="Cambria Math" panose="02040503050406030204" pitchFamily="18" charset="0"/>
                            <a:ea typeface="Arial" panose="020B0604020202020204" pitchFamily="34" charset="0"/>
                          </a:rPr>
                          <m:t>𝑡</m:t>
                        </m:r>
                      </m:sub>
                    </m:sSub>
                    <m:r>
                      <a:rPr lang="en-US" altLang="zh-CN" sz="1400" i="1">
                        <a:solidFill>
                          <a:srgbClr val="000000"/>
                        </a:solidFill>
                        <a:effectLst/>
                        <a:latin typeface="Cambria Math" panose="02040503050406030204" pitchFamily="18" charset="0"/>
                        <a:ea typeface="Arial" panose="020B0604020202020204" pitchFamily="34" charset="0"/>
                      </a:rPr>
                      <m:t>  = </m:t>
                    </m:r>
                    <m:sSub>
                      <m:sSubPr>
                        <m:ctrlPr>
                          <a:rPr lang="zh-CN" altLang="zh-CN" sz="1400" i="1">
                            <a:solidFill>
                              <a:srgbClr val="000000"/>
                            </a:solidFill>
                            <a:effectLst/>
                            <a:latin typeface="Cambria Math" panose="02040503050406030204" pitchFamily="18" charset="0"/>
                            <a:ea typeface="Cambria Math" panose="02040503050406030204" pitchFamily="18" charset="0"/>
                          </a:rPr>
                        </m:ctrlPr>
                      </m:sSubPr>
                      <m:e>
                        <m:r>
                          <a:rPr lang="en-US" altLang="zh-CN" sz="1400" i="1">
                            <a:solidFill>
                              <a:srgbClr val="000000"/>
                            </a:solidFill>
                            <a:effectLst/>
                            <a:latin typeface="Cambria Math" panose="02040503050406030204" pitchFamily="18" charset="0"/>
                            <a:ea typeface="Arial" panose="020B0604020202020204" pitchFamily="34" charset="0"/>
                          </a:rPr>
                          <m:t>𝑆</m:t>
                        </m:r>
                      </m:e>
                      <m:sub>
                        <m:r>
                          <a:rPr lang="en-US" altLang="zh-CN" sz="1400" i="1">
                            <a:solidFill>
                              <a:srgbClr val="000000"/>
                            </a:solidFill>
                            <a:effectLst/>
                            <a:latin typeface="Cambria Math" panose="02040503050406030204" pitchFamily="18" charset="0"/>
                            <a:ea typeface="Arial" panose="020B0604020202020204" pitchFamily="34" charset="0"/>
                          </a:rPr>
                          <m:t>𝑡</m:t>
                        </m:r>
                        <m:r>
                          <a:rPr lang="en-US" altLang="zh-CN" sz="1400" i="1">
                            <a:solidFill>
                              <a:srgbClr val="000000"/>
                            </a:solidFill>
                            <a:effectLst/>
                            <a:latin typeface="Cambria Math" panose="02040503050406030204" pitchFamily="18" charset="0"/>
                            <a:ea typeface="Arial" panose="020B0604020202020204" pitchFamily="34" charset="0"/>
                          </a:rPr>
                          <m:t>−1</m:t>
                        </m:r>
                      </m:sub>
                    </m:sSub>
                  </m:oMath>
                </a14:m>
                <a:r>
                  <a:rPr lang="en-US" altLang="zh-CN" sz="1400" dirty="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 </a:t>
                </a:r>
                <a:r>
                  <a:rPr lang="zh-CN" altLang="zh-CN" sz="14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，这时传播过程结束。</a:t>
                </a:r>
                <a:endParaRPr lang="zh-CN" altLang="zh-CN" sz="1400" dirty="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endParaRPr>
              </a:p>
              <a:p>
                <a:pPr marL="133350" indent="-133350" eaLnBrk="0"/>
                <a:r>
                  <a:rPr lang="en-US" altLang="zh-CN" sz="1400" dirty="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6.  </a:t>
                </a:r>
                <a:r>
                  <a:rPr lang="zh-CN" altLang="zh-CN" sz="14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终止条件：</a:t>
                </a:r>
                <a:r>
                  <a:rPr lang="zh-CN" altLang="zh-CN" sz="1400" dirty="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 </a:t>
                </a:r>
                <a:r>
                  <a:rPr lang="zh-CN" altLang="zh-CN" sz="14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当某一时刻没有新的节点可以被激活时，传播过程终止。</a:t>
                </a:r>
                <a:endParaRPr lang="zh-CN" altLang="zh-CN" sz="1400" dirty="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endParaRPr>
              </a:p>
            </p:txBody>
          </p:sp>
        </mc:Choice>
        <mc:Fallback xmlns="">
          <p:sp>
            <p:nvSpPr>
              <p:cNvPr id="14" name="文本框 13">
                <a:extLst>
                  <a:ext uri="{FF2B5EF4-FFF2-40B4-BE49-F238E27FC236}">
                    <a16:creationId xmlns:a16="http://schemas.microsoft.com/office/drawing/2014/main" id="{9209716C-8211-EA15-D476-BBFBC1375906}"/>
                  </a:ext>
                </a:extLst>
              </p:cNvPr>
              <p:cNvSpPr txBox="1">
                <a:spLocks noRot="1" noChangeAspect="1" noMove="1" noResize="1" noEditPoints="1" noAdjustHandles="1" noChangeArrowheads="1" noChangeShapeType="1" noTextEdit="1"/>
              </p:cNvSpPr>
              <p:nvPr/>
            </p:nvSpPr>
            <p:spPr>
              <a:xfrm>
                <a:off x="5762200" y="1450322"/>
                <a:ext cx="6094520" cy="3970318"/>
              </a:xfrm>
              <a:prstGeom prst="rect">
                <a:avLst/>
              </a:prstGeom>
              <a:blipFill>
                <a:blip r:embed="rId4"/>
                <a:stretch>
                  <a:fillRect l="-300" t="-2611" r="-3400" b="-1536"/>
                </a:stretch>
              </a:blipFill>
            </p:spPr>
            <p:txBody>
              <a:bodyPr/>
              <a:lstStyle/>
              <a:p>
                <a:r>
                  <a:rPr lang="zh-CN" altLang="en-US">
                    <a:noFill/>
                  </a:rPr>
                  <a:t> </a:t>
                </a:r>
              </a:p>
            </p:txBody>
          </p:sp>
        </mc:Fallback>
      </mc:AlternateContent>
      <p:sp>
        <p:nvSpPr>
          <p:cNvPr id="15" name="文本框 14">
            <a:extLst>
              <a:ext uri="{FF2B5EF4-FFF2-40B4-BE49-F238E27FC236}">
                <a16:creationId xmlns:a16="http://schemas.microsoft.com/office/drawing/2014/main" id="{8F4ECFA8-612E-3889-4247-60B7961413C3}"/>
              </a:ext>
            </a:extLst>
          </p:cNvPr>
          <p:cNvSpPr txBox="1"/>
          <p:nvPr/>
        </p:nvSpPr>
        <p:spPr>
          <a:xfrm>
            <a:off x="643232" y="1614308"/>
            <a:ext cx="4203975" cy="3139321"/>
          </a:xfrm>
          <a:prstGeom prst="rect">
            <a:avLst/>
          </a:prstGeom>
          <a:noFill/>
        </p:spPr>
        <p:txBody>
          <a:bodyPr wrap="square" rtlCol="0">
            <a:spAutoFit/>
          </a:bodyPr>
          <a:lstStyle/>
          <a:p>
            <a:pPr algn="just" defTabSz="1218565"/>
            <a:r>
              <a:rPr lang="zh-CN" altLang="en-US" b="0" i="0" dirty="0">
                <a:effectLst/>
                <a:highlight>
                  <a:srgbClr val="FFFFFF"/>
                </a:highlight>
                <a:latin typeface="Courier New" panose="02070309020205020404" pitchFamily="49" charset="0"/>
              </a:rPr>
              <a:t>这一模型的核心在于，它利用边上的概率来量化个体间的影响力传递。</a:t>
            </a:r>
            <a:r>
              <a:rPr lang="zh-CN" altLang="en-US" b="1" i="0" dirty="0">
                <a:effectLst/>
                <a:highlight>
                  <a:srgbClr val="FFFFFF"/>
                </a:highlight>
                <a:latin typeface="Courier New" panose="02070309020205020404" pitchFamily="49" charset="0"/>
              </a:rPr>
              <a:t>许多常见的传播现象，与独立级联模型的假设相契合。</a:t>
            </a:r>
            <a:r>
              <a:rPr lang="zh-CN" altLang="en-US" dirty="0">
                <a:highlight>
                  <a:srgbClr val="FFFFFF"/>
                </a:highlight>
                <a:latin typeface="Courier New" panose="02070309020205020404" pitchFamily="49" charset="0"/>
              </a:rPr>
              <a:t>独</a:t>
            </a:r>
            <a:r>
              <a:rPr lang="zh-CN" altLang="en-US" b="0" i="0" dirty="0">
                <a:effectLst/>
                <a:highlight>
                  <a:srgbClr val="FFFFFF"/>
                </a:highlight>
                <a:latin typeface="Courier New" panose="02070309020205020404" pitchFamily="49" charset="0"/>
              </a:rPr>
              <a:t>立级联模型的有效性已经得到了基于实际数据的影响力学习研究的验证，这使其在众多影响力传播模型中脱颖而出，成为当前领域内最为广泛研究和深入探讨的模型之一。</a:t>
            </a:r>
            <a:r>
              <a:rPr lang="zh-CN" altLang="en-US" dirty="0"/>
              <a:t>独立级联模型是一个比较简单基础的传播模型，具有运算较为简单同时的特点，适合大型社交网络的研究计算（</a:t>
            </a:r>
            <a:r>
              <a:rPr lang="zh-CN" altLang="en-US" b="1" dirty="0"/>
              <a:t>时间开销小</a:t>
            </a:r>
            <a:r>
              <a:rPr lang="zh-CN" altLang="en-US" dirty="0"/>
              <a:t>）。</a:t>
            </a:r>
          </a:p>
        </p:txBody>
      </p:sp>
    </p:spTree>
    <p:extLst>
      <p:ext uri="{BB962C8B-B14F-4D97-AF65-F5344CB8AC3E}">
        <p14:creationId xmlns:p14="http://schemas.microsoft.com/office/powerpoint/2010/main" val="3448180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465376" y="191003"/>
            <a:ext cx="184731" cy="584775"/>
          </a:xfrm>
          <a:prstGeom prst="rect">
            <a:avLst/>
          </a:prstGeom>
          <a:noFill/>
        </p:spPr>
        <p:txBody>
          <a:bodyPr wrap="none" rtlCol="0">
            <a:spAutoFit/>
          </a:bodyPr>
          <a:lstStyle/>
          <a:p>
            <a:endParaRPr lang="zh-CN" altLang="en-US" sz="3200" b="1" dirty="0">
              <a:gradFill>
                <a:gsLst>
                  <a:gs pos="0">
                    <a:srgbClr val="E30613"/>
                  </a:gs>
                  <a:gs pos="100000">
                    <a:srgbClr val="81040B"/>
                  </a:gs>
                </a:gsLst>
                <a:lin ang="5400000" scaled="1"/>
              </a:gradFill>
              <a:latin typeface="微软雅黑" panose="020B0503020204020204" charset="-122"/>
              <a:ea typeface="微软雅黑" panose="020B0503020204020204" charset="-122"/>
            </a:endParaRPr>
          </a:p>
        </p:txBody>
      </p:sp>
      <p:sp>
        <p:nvSpPr>
          <p:cNvPr id="6" name="矩形 5"/>
          <p:cNvSpPr/>
          <p:nvPr/>
        </p:nvSpPr>
        <p:spPr>
          <a:xfrm>
            <a:off x="1" y="318227"/>
            <a:ext cx="571500" cy="7335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文本框 6"/>
          <p:cNvSpPr txBox="1"/>
          <p:nvPr/>
        </p:nvSpPr>
        <p:spPr>
          <a:xfrm>
            <a:off x="872380" y="463352"/>
            <a:ext cx="3974827" cy="523220"/>
          </a:xfrm>
          <a:prstGeom prst="rect">
            <a:avLst/>
          </a:prstGeom>
          <a:noFill/>
        </p:spPr>
        <p:txBody>
          <a:bodyPr wrap="square" rtlCol="0">
            <a:spAutoFit/>
          </a:bodyPr>
          <a:lstStyle/>
          <a:p>
            <a:pPr algn="dist"/>
            <a:r>
              <a:rPr lang="zh-CN" altLang="en-US" sz="2800" dirty="0">
                <a:latin typeface="微软雅黑" panose="020B0503020204020204" charset="-122"/>
                <a:ea typeface="微软雅黑" panose="020B0503020204020204" charset="-122"/>
              </a:rPr>
              <a:t>贪心算法和启发式算法</a:t>
            </a:r>
            <a:endParaRPr kumimoji="1" lang="zh-CN" altLang="en-US" sz="2800" dirty="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cs typeface="微软雅黑" panose="020B0503020204020204" charset="-122"/>
            </a:endParaRPr>
          </a:p>
        </p:txBody>
      </p:sp>
      <p:cxnSp>
        <p:nvCxnSpPr>
          <p:cNvPr id="8" name="直线连接符 7"/>
          <p:cNvCxnSpPr/>
          <p:nvPr/>
        </p:nvCxnSpPr>
        <p:spPr>
          <a:xfrm>
            <a:off x="872382" y="1051737"/>
            <a:ext cx="10345350" cy="0"/>
          </a:xfrm>
          <a:prstGeom prst="line">
            <a:avLst/>
          </a:prstGeom>
        </p:spPr>
        <p:style>
          <a:lnRef idx="2">
            <a:schemeClr val="accent1"/>
          </a:lnRef>
          <a:fillRef idx="0">
            <a:schemeClr val="accent1"/>
          </a:fillRef>
          <a:effectRef idx="1">
            <a:schemeClr val="accent1"/>
          </a:effectRef>
          <a:fontRef idx="minor">
            <a:schemeClr val="tx1"/>
          </a:fontRef>
        </p:style>
      </p:cxnSp>
      <p:sp>
        <p:nvSpPr>
          <p:cNvPr id="9" name="矩形 8"/>
          <p:cNvSpPr/>
          <p:nvPr/>
        </p:nvSpPr>
        <p:spPr>
          <a:xfrm>
            <a:off x="643233" y="318227"/>
            <a:ext cx="156621" cy="73351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2" name="图片 1" descr="微信图片_20191111224408"/>
          <p:cNvPicPr>
            <a:picLocks noChangeAspect="1"/>
          </p:cNvPicPr>
          <p:nvPr/>
        </p:nvPicPr>
        <p:blipFill>
          <a:blip r:embed="rId3"/>
          <a:stretch>
            <a:fillRect/>
          </a:stretch>
        </p:blipFill>
        <p:spPr>
          <a:xfrm>
            <a:off x="7526655" y="-436880"/>
            <a:ext cx="4330065" cy="1841500"/>
          </a:xfrm>
          <a:prstGeom prst="rect">
            <a:avLst/>
          </a:prstGeom>
        </p:spPr>
      </p:pic>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DC814E3A-4024-2131-B702-63CA7B8CEF2E}"/>
                  </a:ext>
                </a:extLst>
              </p:cNvPr>
              <p:cNvSpPr txBox="1"/>
              <p:nvPr/>
            </p:nvSpPr>
            <p:spPr>
              <a:xfrm>
                <a:off x="2852587" y="4212603"/>
                <a:ext cx="6094520" cy="1346074"/>
              </a:xfrm>
              <a:prstGeom prst="rect">
                <a:avLst/>
              </a:prstGeom>
              <a:noFill/>
            </p:spPr>
            <p:txBody>
              <a:bodyPr wrap="square">
                <a:spAutoFit/>
              </a:bodyPr>
              <a:lstStyle/>
              <a:p>
                <a:pPr marL="76835" marR="196850" algn="just" eaLnBrk="0">
                  <a:lnSpc>
                    <a:spcPct val="150000"/>
                  </a:lnSpc>
                  <a:spcBef>
                    <a:spcPts val="750"/>
                  </a:spcBef>
                  <a:spcAft>
                    <a:spcPts val="0"/>
                  </a:spcAft>
                </a:pPr>
                <a:r>
                  <a:rPr lang="zh-CN" altLang="zh-CN" sz="1400" spc="10" dirty="0">
                    <a:solidFill>
                      <a:srgbClr val="000000"/>
                    </a:solidFill>
                    <a:effectLst/>
                    <a:latin typeface="宋体" panose="02010600030101010101" pitchFamily="2" charset="-122"/>
                    <a:ea typeface="宋体" panose="02010600030101010101" pitchFamily="2" charset="-122"/>
                    <a:cs typeface="宋体" panose="02010600030101010101" pitchFamily="2" charset="-122"/>
                  </a:rPr>
                  <a:t>启发式信息</a:t>
                </a:r>
                <a:r>
                  <a:rPr lang="en-US" altLang="zh-CN" sz="1400" i="1" spc="10" dirty="0">
                    <a:solidFill>
                      <a:srgbClr val="000000"/>
                    </a:solidFill>
                    <a:effectLst/>
                    <a:latin typeface="Times New Roman" panose="02020603050405020304" pitchFamily="18" charset="0"/>
                    <a:ea typeface="Times New Roman" panose="02020603050405020304" pitchFamily="18" charset="0"/>
                    <a:cs typeface="宋体" panose="02010600030101010101" pitchFamily="2" charset="-122"/>
                  </a:rPr>
                  <a:t>:</a:t>
                </a:r>
                <a:r>
                  <a:rPr lang="en-US" altLang="zh-CN" sz="1400" i="1" spc="145" dirty="0">
                    <a:solidFill>
                      <a:srgbClr val="000000"/>
                    </a:solidFill>
                    <a:effectLst/>
                    <a:latin typeface="Times New Roman" panose="02020603050405020304" pitchFamily="18" charset="0"/>
                    <a:ea typeface="Times New Roman" panose="02020603050405020304" pitchFamily="18" charset="0"/>
                    <a:cs typeface="宋体" panose="02010600030101010101" pitchFamily="2" charset="-122"/>
                  </a:rPr>
                  <a:t> </a:t>
                </a:r>
                <a:r>
                  <a:rPr lang="zh-CN" altLang="zh-CN" sz="1400" spc="10" dirty="0">
                    <a:solidFill>
                      <a:srgbClr val="000000"/>
                    </a:solidFill>
                    <a:effectLst/>
                    <a:latin typeface="宋体" panose="02010600030101010101" pitchFamily="2" charset="-122"/>
                    <a:ea typeface="宋体" panose="02010600030101010101" pitchFamily="2" charset="-122"/>
                    <a:cs typeface="宋体" panose="02010600030101010101" pitchFamily="2" charset="-122"/>
                  </a:rPr>
                  <a:t>启发式值是基于适应度函数估算的，即</a:t>
                </a:r>
                <a:r>
                  <a:rPr lang="zh-CN" altLang="en-US" sz="1400" spc="10" dirty="0">
                    <a:solidFill>
                      <a:srgbClr val="000000"/>
                    </a:solidFill>
                    <a:effectLst/>
                    <a:latin typeface="宋体" panose="02010600030101010101" pitchFamily="2" charset="-122"/>
                    <a:ea typeface="宋体" panose="02010600030101010101" pitchFamily="2" charset="-122"/>
                    <a:cs typeface="宋体" panose="02010600030101010101" pitchFamily="2" charset="-122"/>
                  </a:rPr>
                  <a:t> </a:t>
                </a:r>
                <a:r>
                  <a:rPr lang="en-US" altLang="zh-CN" sz="1400" dirty="0">
                    <a:solidFill>
                      <a:srgbClr val="000000"/>
                    </a:solidFill>
                    <a:effectLst/>
                    <a:latin typeface="Times New Roman" panose="02020603050405020304" pitchFamily="18" charset="0"/>
                    <a:ea typeface="Times New Roman" panose="02020603050405020304" pitchFamily="18" charset="0"/>
                    <a:cs typeface="宋体" panose="02010600030101010101" pitchFamily="2" charset="-122"/>
                  </a:rPr>
                  <a:t>ACO</a:t>
                </a:r>
                <a:r>
                  <a:rPr lang="en-US" altLang="zh-CN" sz="1400" spc="10" dirty="0">
                    <a:solidFill>
                      <a:srgbClr val="000000"/>
                    </a:solidFill>
                    <a:effectLst/>
                    <a:latin typeface="Times New Roman" panose="02020603050405020304" pitchFamily="18" charset="0"/>
                    <a:ea typeface="Times New Roman" panose="02020603050405020304" pitchFamily="18" charset="0"/>
                    <a:cs typeface="宋体" panose="02010600030101010101" pitchFamily="2" charset="-122"/>
                  </a:rPr>
                  <a:t>-</a:t>
                </a:r>
                <a:r>
                  <a:rPr lang="en-US" altLang="zh-CN" sz="1400" dirty="0">
                    <a:solidFill>
                      <a:srgbClr val="000000"/>
                    </a:solidFill>
                    <a:effectLst/>
                    <a:latin typeface="Times New Roman" panose="02020603050405020304" pitchFamily="18" charset="0"/>
                    <a:ea typeface="Times New Roman" panose="02020603050405020304" pitchFamily="18" charset="0"/>
                    <a:cs typeface="宋体" panose="02010600030101010101" pitchFamily="2" charset="-122"/>
                  </a:rPr>
                  <a:t>I</a:t>
                </a:r>
                <a:r>
                  <a:rPr lang="zh-CN" altLang="zh-CN" sz="1400" spc="10" dirty="0">
                    <a:solidFill>
                      <a:srgbClr val="000000"/>
                    </a:solidFill>
                    <a:effectLst/>
                    <a:latin typeface="宋体" panose="02010600030101010101" pitchFamily="2" charset="-122"/>
                    <a:ea typeface="宋体" panose="02010600030101010101" pitchFamily="2" charset="-122"/>
                    <a:cs typeface="宋体" panose="02010600030101010101" pitchFamily="2" charset="-122"/>
                  </a:rPr>
                  <a:t>中</a:t>
                </a:r>
                <a:r>
                  <a:rPr lang="zh-CN" altLang="zh-CN" sz="1400" spc="5" dirty="0">
                    <a:solidFill>
                      <a:srgbClr val="000000"/>
                    </a:solidFill>
                    <a:effectLst/>
                    <a:latin typeface="宋体" panose="02010600030101010101" pitchFamily="2" charset="-122"/>
                    <a:ea typeface="宋体" panose="02010600030101010101" pitchFamily="2" charset="-122"/>
                    <a:cs typeface="宋体" panose="02010600030101010101" pitchFamily="2" charset="-122"/>
                  </a:rPr>
                  <a:t>的局部影响。表</a:t>
                </a:r>
                <a:r>
                  <a:rPr lang="zh-CN" altLang="zh-CN" sz="1400" spc="40" dirty="0">
                    <a:solidFill>
                      <a:srgbClr val="000000"/>
                    </a:solidFill>
                    <a:effectLst/>
                    <a:latin typeface="宋体" panose="02010600030101010101" pitchFamily="2" charset="-122"/>
                    <a:ea typeface="宋体" panose="02010600030101010101" pitchFamily="2" charset="-122"/>
                    <a:cs typeface="宋体" panose="02010600030101010101" pitchFamily="2" charset="-122"/>
                  </a:rPr>
                  <a:t>示节点是否容易被激活</a:t>
                </a:r>
                <a:r>
                  <a:rPr lang="zh-CN" altLang="en-US" sz="1400" spc="40" dirty="0">
                    <a:solidFill>
                      <a:srgbClr val="000000"/>
                    </a:solidFill>
                    <a:effectLst/>
                    <a:latin typeface="宋体" panose="02010600030101010101" pitchFamily="2" charset="-122"/>
                    <a:ea typeface="宋体" panose="02010600030101010101" pitchFamily="2" charset="-122"/>
                    <a:cs typeface="宋体" panose="02010600030101010101" pitchFamily="2" charset="-122"/>
                  </a:rPr>
                  <a:t>，</a:t>
                </a:r>
                <a:r>
                  <a:rPr lang="zh-CN" altLang="zh-CN" sz="1400" spc="-15" dirty="0">
                    <a:solidFill>
                      <a:srgbClr val="000000"/>
                    </a:solidFill>
                    <a:effectLst/>
                    <a:latin typeface="宋体" panose="02010600030101010101" pitchFamily="2" charset="-122"/>
                    <a:ea typeface="宋体" panose="02010600030101010101" pitchFamily="2" charset="-122"/>
                    <a:cs typeface="宋体" panose="02010600030101010101" pitchFamily="2" charset="-122"/>
                  </a:rPr>
                  <a:t> </a:t>
                </a:r>
                <a14:m>
                  <m:oMath xmlns:m="http://schemas.openxmlformats.org/officeDocument/2006/math">
                    <m:r>
                      <a:rPr lang="en-US" altLang="zh-CN" sz="1400" i="1" spc="4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𝜂</m:t>
                    </m:r>
                    <m:r>
                      <a:rPr lang="en-US" altLang="zh-CN" sz="1400" i="1" spc="4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m:t>
                    </m:r>
                    <m:r>
                      <a:rPr lang="en-US" altLang="zh-CN" sz="1400" i="1" spc="4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𝑢</m:t>
                    </m:r>
                    <m:r>
                      <a:rPr lang="en-US" altLang="zh-CN" sz="1400" i="1" spc="4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m:t>
                    </m:r>
                  </m:oMath>
                </a14:m>
                <a:r>
                  <a:rPr lang="en-US" altLang="zh-CN" sz="1400" spc="40" dirty="0">
                    <a:solidFill>
                      <a:srgbClr val="000000"/>
                    </a:solidFill>
                    <a:effectLst/>
                    <a:latin typeface="Times New Roman" panose="02020603050405020304" pitchFamily="18" charset="0"/>
                    <a:ea typeface="Times New Roman" panose="02020603050405020304" pitchFamily="18" charset="0"/>
                    <a:cs typeface="宋体" panose="02010600030101010101" pitchFamily="2" charset="-122"/>
                  </a:rPr>
                  <a:t> </a:t>
                </a:r>
                <a:r>
                  <a:rPr lang="zh-CN" altLang="zh-CN" sz="1400" spc="40" dirty="0">
                    <a:solidFill>
                      <a:srgbClr val="000000"/>
                    </a:solidFill>
                    <a:effectLst/>
                    <a:latin typeface="宋体" panose="02010600030101010101" pitchFamily="2" charset="-122"/>
                    <a:ea typeface="宋体" panose="02010600030101010101" pitchFamily="2" charset="-122"/>
                    <a:cs typeface="宋体" panose="02010600030101010101" pitchFamily="2" charset="-122"/>
                  </a:rPr>
                  <a:t>越大节点</a:t>
                </a:r>
                <a:r>
                  <a:rPr lang="zh-CN" altLang="zh-CN" sz="1400" spc="-225" dirty="0">
                    <a:solidFill>
                      <a:srgbClr val="000000"/>
                    </a:solidFill>
                    <a:effectLst/>
                    <a:latin typeface="宋体" panose="02010600030101010101" pitchFamily="2" charset="-122"/>
                    <a:ea typeface="宋体" panose="02010600030101010101" pitchFamily="2" charset="-122"/>
                    <a:cs typeface="宋体" panose="02010600030101010101" pitchFamily="2" charset="-122"/>
                  </a:rPr>
                  <a:t> </a:t>
                </a:r>
                <a14:m>
                  <m:oMath xmlns:m="http://schemas.openxmlformats.org/officeDocument/2006/math">
                    <m:r>
                      <a:rPr lang="en-US" altLang="zh-CN" sz="1400" i="1" spc="4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𝑢</m:t>
                    </m:r>
                  </m:oMath>
                </a14:m>
                <a:r>
                  <a:rPr lang="en-US" altLang="zh-CN" sz="1400" spc="40" dirty="0">
                    <a:solidFill>
                      <a:srgbClr val="000000"/>
                    </a:solidFill>
                    <a:effectLst/>
                    <a:latin typeface="Times New Roman" panose="02020603050405020304" pitchFamily="18" charset="0"/>
                    <a:ea typeface="Times New Roman" panose="02020603050405020304" pitchFamily="18" charset="0"/>
                    <a:cs typeface="宋体" panose="02010600030101010101" pitchFamily="2" charset="-122"/>
                  </a:rPr>
                  <a:t> </a:t>
                </a:r>
                <a:r>
                  <a:rPr lang="zh-CN" altLang="zh-CN" sz="1400" spc="40" dirty="0">
                    <a:solidFill>
                      <a:srgbClr val="000000"/>
                    </a:solidFill>
                    <a:effectLst/>
                    <a:latin typeface="宋体" panose="02010600030101010101" pitchFamily="2" charset="-122"/>
                    <a:ea typeface="宋体" panose="02010600030101010101" pitchFamily="2" charset="-122"/>
                    <a:cs typeface="宋体" panose="02010600030101010101" pitchFamily="2" charset="-122"/>
                  </a:rPr>
                  <a:t>被选择的概率也会更高。设</a:t>
                </a:r>
                <a:r>
                  <a:rPr lang="zh-CN" altLang="zh-CN" sz="1400" spc="-210" dirty="0">
                    <a:solidFill>
                      <a:srgbClr val="000000"/>
                    </a:solidFill>
                    <a:effectLst/>
                    <a:latin typeface="宋体" panose="02010600030101010101" pitchFamily="2" charset="-122"/>
                    <a:ea typeface="宋体" panose="02010600030101010101" pitchFamily="2" charset="-122"/>
                    <a:cs typeface="宋体" panose="02010600030101010101" pitchFamily="2" charset="-122"/>
                  </a:rPr>
                  <a:t> </a:t>
                </a:r>
                <a14:m>
                  <m:oMath xmlns:m="http://schemas.openxmlformats.org/officeDocument/2006/math">
                    <m:sSub>
                      <m:sSubPr>
                        <m:ctrlPr>
                          <a:rPr lang="en-US" altLang="zh-CN" sz="1400" b="0" i="1" smtClean="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altLang="zh-CN" sz="14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𝑑</m:t>
                        </m:r>
                      </m:e>
                      <m:sub>
                        <m:r>
                          <a:rPr lang="en-US" altLang="zh-CN" sz="14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𝑜𝑢𝑡</m:t>
                        </m:r>
                      </m:sub>
                    </m:sSub>
                    <m:r>
                      <a:rPr lang="en-US" altLang="zh-CN" sz="1400" i="1" spc="4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 (</m:t>
                    </m:r>
                    <m:r>
                      <a:rPr lang="en-US" altLang="zh-CN" sz="1400" i="1" spc="4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𝑢</m:t>
                    </m:r>
                    <m:r>
                      <a:rPr lang="en-US" altLang="zh-CN" sz="1400" i="1" spc="4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m:t>
                    </m:r>
                  </m:oMath>
                </a14:m>
                <a:r>
                  <a:rPr lang="en-US" altLang="zh-CN" sz="1400" spc="40" dirty="0">
                    <a:solidFill>
                      <a:srgbClr val="000000"/>
                    </a:solidFill>
                    <a:effectLst/>
                    <a:latin typeface="Times New Roman" panose="02020603050405020304" pitchFamily="18" charset="0"/>
                    <a:ea typeface="Times New Roman" panose="02020603050405020304" pitchFamily="18" charset="0"/>
                    <a:cs typeface="宋体" panose="02010600030101010101" pitchFamily="2" charset="-122"/>
                  </a:rPr>
                  <a:t> </a:t>
                </a:r>
                <a:r>
                  <a:rPr lang="zh-CN" altLang="zh-CN" sz="1400" spc="40" dirty="0">
                    <a:solidFill>
                      <a:srgbClr val="000000"/>
                    </a:solidFill>
                    <a:effectLst/>
                    <a:latin typeface="宋体" panose="02010600030101010101" pitchFamily="2" charset="-122"/>
                    <a:ea typeface="宋体" panose="02010600030101010101" pitchFamily="2" charset="-122"/>
                    <a:cs typeface="宋体" panose="02010600030101010101" pitchFamily="2" charset="-122"/>
                  </a:rPr>
                  <a:t>为节点</a:t>
                </a:r>
                <a:r>
                  <a:rPr lang="zh-CN" altLang="zh-CN" sz="1400" spc="25" dirty="0">
                    <a:solidFill>
                      <a:srgbClr val="000000"/>
                    </a:solidFill>
                    <a:effectLst/>
                    <a:latin typeface="宋体" panose="02010600030101010101" pitchFamily="2" charset="-122"/>
                    <a:ea typeface="宋体" panose="02010600030101010101" pitchFamily="2" charset="-122"/>
                    <a:cs typeface="宋体" panose="02010600030101010101" pitchFamily="2" charset="-122"/>
                  </a:rPr>
                  <a:t>的出度，则节点</a:t>
                </a:r>
                <a:r>
                  <a:rPr lang="zh-CN" altLang="en-US" sz="1400" spc="25" dirty="0">
                    <a:solidFill>
                      <a:srgbClr val="000000"/>
                    </a:solidFill>
                    <a:latin typeface="宋体" panose="02010600030101010101" pitchFamily="2" charset="-122"/>
                    <a:ea typeface="宋体" panose="02010600030101010101" pitchFamily="2" charset="-122"/>
                    <a:cs typeface="宋体" panose="02010600030101010101" pitchFamily="2" charset="-122"/>
                  </a:rPr>
                  <a:t> </a:t>
                </a:r>
                <a:r>
                  <a:rPr lang="en-US" altLang="zh-CN" sz="1400" spc="25" dirty="0">
                    <a:solidFill>
                      <a:srgbClr val="000000"/>
                    </a:solidFill>
                    <a:effectLst/>
                    <a:latin typeface="Times New Roman" panose="02020603050405020304" pitchFamily="18" charset="0"/>
                    <a:ea typeface="Times New Roman" panose="02020603050405020304" pitchFamily="18" charset="0"/>
                    <a:cs typeface="宋体" panose="02010600030101010101" pitchFamily="2" charset="-122"/>
                  </a:rPr>
                  <a:t>u</a:t>
                </a:r>
                <a:r>
                  <a:rPr lang="zh-CN" altLang="en-US" sz="1400" spc="25" dirty="0">
                    <a:solidFill>
                      <a:srgbClr val="000000"/>
                    </a:solidFill>
                    <a:effectLst/>
                    <a:latin typeface="Times New Roman" panose="02020603050405020304" pitchFamily="18" charset="0"/>
                    <a:ea typeface="Times New Roman" panose="02020603050405020304" pitchFamily="18" charset="0"/>
                    <a:cs typeface="宋体" panose="02010600030101010101" pitchFamily="2" charset="-122"/>
                  </a:rPr>
                  <a:t> </a:t>
                </a:r>
                <a:r>
                  <a:rPr lang="zh-CN" altLang="zh-CN" sz="1400" spc="25" dirty="0">
                    <a:solidFill>
                      <a:srgbClr val="000000"/>
                    </a:solidFill>
                    <a:effectLst/>
                    <a:latin typeface="宋体" panose="02010600030101010101" pitchFamily="2" charset="-122"/>
                    <a:ea typeface="宋体" panose="02010600030101010101" pitchFamily="2" charset="-122"/>
                    <a:cs typeface="宋体" panose="02010600030101010101" pitchFamily="2" charset="-122"/>
                  </a:rPr>
                  <a:t>的质量值</a:t>
                </a:r>
                <a:r>
                  <a:rPr lang="zh-CN" altLang="zh-CN" sz="1400" spc="-245" dirty="0">
                    <a:solidFill>
                      <a:srgbClr val="000000"/>
                    </a:solidFill>
                    <a:effectLst/>
                    <a:latin typeface="宋体" panose="02010600030101010101" pitchFamily="2" charset="-122"/>
                    <a:ea typeface="宋体" panose="02010600030101010101" pitchFamily="2" charset="-122"/>
                    <a:cs typeface="宋体" panose="02010600030101010101" pitchFamily="2" charset="-122"/>
                  </a:rPr>
                  <a:t> </a:t>
                </a:r>
                <a14:m>
                  <m:oMath xmlns:m="http://schemas.openxmlformats.org/officeDocument/2006/math">
                    <m:r>
                      <a:rPr lang="zh-CN" altLang="en-US" sz="1400" b="0" i="0" spc="25" smtClean="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 </m:t>
                    </m:r>
                    <m:r>
                      <a:rPr lang="en-US" altLang="zh-CN" sz="1400" i="1" spc="25">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𝜂</m:t>
                    </m:r>
                    <m:d>
                      <m:dPr>
                        <m:ctrlPr>
                          <a:rPr lang="en-US" altLang="zh-CN" sz="1400" i="1" spc="25">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ctrlPr>
                      </m:dPr>
                      <m:e>
                        <m:r>
                          <a:rPr lang="en-US" altLang="zh-CN" sz="1400" i="1" spc="25">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𝑢</m:t>
                        </m:r>
                      </m:e>
                    </m:d>
                  </m:oMath>
                </a14:m>
                <a:r>
                  <a:rPr lang="zh-CN" altLang="en-US" sz="1400" spc="25" dirty="0">
                    <a:solidFill>
                      <a:srgbClr val="000000"/>
                    </a:solidFill>
                    <a:effectLst/>
                    <a:latin typeface="宋体" panose="02010600030101010101" pitchFamily="2" charset="-122"/>
                    <a:ea typeface="宋体" panose="02010600030101010101" pitchFamily="2" charset="-122"/>
                    <a:cs typeface="宋体" panose="02010600030101010101" pitchFamily="2" charset="-122"/>
                  </a:rPr>
                  <a:t> </a:t>
                </a:r>
                <a:r>
                  <a:rPr lang="zh-CN" altLang="zh-CN" sz="1400" spc="25" dirty="0">
                    <a:solidFill>
                      <a:srgbClr val="000000"/>
                    </a:solidFill>
                    <a:effectLst/>
                    <a:latin typeface="宋体" panose="02010600030101010101" pitchFamily="2" charset="-122"/>
                    <a:ea typeface="宋体" panose="02010600030101010101" pitchFamily="2" charset="-122"/>
                    <a:cs typeface="宋体" panose="02010600030101010101" pitchFamily="2" charset="-122"/>
                  </a:rPr>
                  <a:t>评估如</a:t>
                </a:r>
                <a:r>
                  <a:rPr lang="zh-CN" altLang="zh-CN" sz="1400" spc="20" dirty="0">
                    <a:solidFill>
                      <a:srgbClr val="000000"/>
                    </a:solidFill>
                    <a:effectLst/>
                    <a:latin typeface="宋体" panose="02010600030101010101" pitchFamily="2" charset="-122"/>
                    <a:ea typeface="宋体" panose="02010600030101010101" pitchFamily="2" charset="-122"/>
                    <a:cs typeface="宋体" panose="02010600030101010101" pitchFamily="2" charset="-122"/>
                  </a:rPr>
                  <a:t>下：</a:t>
                </a:r>
                <a:endParaRPr lang="zh-CN" altLang="zh-CN" sz="1400" dirty="0">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p>
                <a:pPr algn="ctr" eaLnBrk="0">
                  <a:lnSpc>
                    <a:spcPct val="150000"/>
                  </a:lnSpc>
                </a:pPr>
                <a:r>
                  <a:rPr lang="en-US" altLang="zh-CN" sz="1400" dirty="0">
                    <a:solidFill>
                      <a:srgbClr val="000000"/>
                    </a:solidFill>
                    <a:effectLst/>
                    <a:latin typeface="Arial" panose="020B0604020202020204" pitchFamily="34" charset="0"/>
                    <a:ea typeface="Arial" panose="020B0604020202020204" pitchFamily="34" charset="0"/>
                  </a:rPr>
                  <a:t> </a:t>
                </a:r>
                <a14:m>
                  <m:oMath xmlns:m="http://schemas.openxmlformats.org/officeDocument/2006/math">
                    <m:r>
                      <a:rPr lang="en-US" altLang="zh-CN" sz="1400" i="1" spc="25">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𝜂</m:t>
                    </m:r>
                    <m:r>
                      <a:rPr lang="en-US" altLang="zh-CN" sz="1400" i="1" spc="25">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m:t>
                    </m:r>
                    <m:r>
                      <a:rPr lang="en-US" altLang="zh-CN" sz="1400" i="1" spc="25">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𝑢</m:t>
                    </m:r>
                    <m:r>
                      <a:rPr lang="en-US" altLang="zh-CN" sz="1400" i="1" spc="25">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 ← </m:t>
                    </m:r>
                    <m:sSub>
                      <m:sSubPr>
                        <m:ctrlPr>
                          <a:rPr lang="en-US" altLang="zh-CN" sz="1400" b="0" i="1" spc="25" smtClean="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altLang="zh-CN" sz="14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𝑑</m:t>
                        </m:r>
                      </m:e>
                      <m:sub>
                        <m:r>
                          <a:rPr lang="en-US" altLang="zh-CN" sz="14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𝑜𝑢𝑡</m:t>
                        </m:r>
                      </m:sub>
                    </m:sSub>
                    <m:r>
                      <a:rPr lang="en-US" altLang="zh-CN" sz="1400" i="1" spc="25">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 (</m:t>
                    </m:r>
                    <m:r>
                      <a:rPr lang="en-US" altLang="zh-CN" sz="1400" i="1" spc="25">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𝑢</m:t>
                    </m:r>
                    <m:r>
                      <a:rPr lang="en-US" altLang="zh-CN" sz="1400" i="1" spc="25">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m:t>
                    </m:r>
                  </m:oMath>
                </a14:m>
                <a:endParaRPr lang="zh-CN" altLang="zh-CN" sz="1400" dirty="0">
                  <a:solidFill>
                    <a:srgbClr val="000000"/>
                  </a:solidFill>
                  <a:effectLst/>
                  <a:latin typeface="Arial" panose="020B0604020202020204" pitchFamily="34" charset="0"/>
                  <a:ea typeface="Arial" panose="020B0604020202020204" pitchFamily="34" charset="0"/>
                </a:endParaRPr>
              </a:p>
            </p:txBody>
          </p:sp>
        </mc:Choice>
        <mc:Fallback xmlns="">
          <p:sp>
            <p:nvSpPr>
              <p:cNvPr id="5" name="文本框 4">
                <a:extLst>
                  <a:ext uri="{FF2B5EF4-FFF2-40B4-BE49-F238E27FC236}">
                    <a16:creationId xmlns:a16="http://schemas.microsoft.com/office/drawing/2014/main" id="{DC814E3A-4024-2131-B702-63CA7B8CEF2E}"/>
                  </a:ext>
                </a:extLst>
              </p:cNvPr>
              <p:cNvSpPr txBox="1">
                <a:spLocks noRot="1" noChangeAspect="1" noMove="1" noResize="1" noEditPoints="1" noAdjustHandles="1" noChangeArrowheads="1" noChangeShapeType="1" noTextEdit="1"/>
              </p:cNvSpPr>
              <p:nvPr/>
            </p:nvSpPr>
            <p:spPr>
              <a:xfrm>
                <a:off x="2852587" y="4212603"/>
                <a:ext cx="6094520" cy="1346074"/>
              </a:xfrm>
              <a:prstGeom prst="rect">
                <a:avLst/>
              </a:prstGeom>
              <a:blipFill>
                <a:blip r:embed="rId4"/>
                <a:stretch>
                  <a:fillRect b="-2804"/>
                </a:stretch>
              </a:blipFill>
            </p:spPr>
            <p:txBody>
              <a:bodyPr/>
              <a:lstStyle/>
              <a:p>
                <a:r>
                  <a:rPr lang="zh-CN" altLang="en-US">
                    <a:noFill/>
                  </a:rPr>
                  <a:t> </a:t>
                </a:r>
              </a:p>
            </p:txBody>
          </p:sp>
        </mc:Fallback>
      </mc:AlternateContent>
      <p:sp>
        <p:nvSpPr>
          <p:cNvPr id="13" name="文本框 12">
            <a:extLst>
              <a:ext uri="{FF2B5EF4-FFF2-40B4-BE49-F238E27FC236}">
                <a16:creationId xmlns:a16="http://schemas.microsoft.com/office/drawing/2014/main" id="{31B1A2D2-10F4-A81F-E6FD-5EA06E533F11}"/>
              </a:ext>
            </a:extLst>
          </p:cNvPr>
          <p:cNvSpPr txBox="1"/>
          <p:nvPr/>
        </p:nvSpPr>
        <p:spPr>
          <a:xfrm>
            <a:off x="1001817" y="1416345"/>
            <a:ext cx="10345349" cy="2031325"/>
          </a:xfrm>
          <a:prstGeom prst="rect">
            <a:avLst/>
          </a:prstGeom>
          <a:noFill/>
        </p:spPr>
        <p:txBody>
          <a:bodyPr wrap="square">
            <a:spAutoFit/>
          </a:bodyPr>
          <a:lstStyle/>
          <a:p>
            <a:r>
              <a:rPr lang="zh-CN" altLang="zh-CN" spc="20" dirty="0">
                <a:solidFill>
                  <a:srgbClr val="000000"/>
                </a:solidFill>
                <a:effectLst/>
                <a:latin typeface="+mn-ea"/>
                <a:cs typeface="Times New Roman" panose="02020603050405020304" pitchFamily="18" charset="0"/>
              </a:rPr>
              <a:t>贪心算法在每一步都仅选择当前看似最优的解，从而得到的解被称为局部最优解，且其决策过程并未全局考量所有可能性，但我们仍然可以利用贪心算法的特性来逼近全局最优解。</a:t>
            </a:r>
            <a:r>
              <a:rPr lang="zh-CN" altLang="zh-CN" spc="40" dirty="0">
                <a:solidFill>
                  <a:srgbClr val="000000"/>
                </a:solidFill>
                <a:effectLst/>
                <a:latin typeface="+mn-ea"/>
                <a:cs typeface="Times New Roman" panose="02020603050405020304" pitchFamily="18" charset="0"/>
              </a:rPr>
              <a:t>影响力最大化问题的研究中，基础的启发式算法包括随机算法（</a:t>
            </a:r>
            <a:r>
              <a:rPr lang="en-US" altLang="zh-CN" spc="40" dirty="0">
                <a:solidFill>
                  <a:srgbClr val="000000"/>
                </a:solidFill>
                <a:effectLst/>
                <a:latin typeface="+mn-ea"/>
                <a:cs typeface="Times New Roman" panose="02020603050405020304" pitchFamily="18" charset="0"/>
              </a:rPr>
              <a:t>Random</a:t>
            </a:r>
            <a:r>
              <a:rPr lang="zh-CN" altLang="zh-CN" spc="40" dirty="0">
                <a:solidFill>
                  <a:srgbClr val="000000"/>
                </a:solidFill>
                <a:effectLst/>
                <a:latin typeface="+mn-ea"/>
                <a:cs typeface="Times New Roman" panose="02020603050405020304" pitchFamily="18" charset="0"/>
              </a:rPr>
              <a:t>）、度启发式算法（</a:t>
            </a:r>
            <a:r>
              <a:rPr lang="en-US" altLang="zh-CN" spc="40" dirty="0">
                <a:solidFill>
                  <a:srgbClr val="000000"/>
                </a:solidFill>
                <a:effectLst/>
                <a:latin typeface="+mn-ea"/>
                <a:cs typeface="Times New Roman" panose="02020603050405020304" pitchFamily="18" charset="0"/>
              </a:rPr>
              <a:t>Degree</a:t>
            </a:r>
            <a:r>
              <a:rPr lang="zh-CN" altLang="zh-CN" spc="40" dirty="0">
                <a:solidFill>
                  <a:srgbClr val="000000"/>
                </a:solidFill>
                <a:effectLst/>
                <a:latin typeface="+mn-ea"/>
                <a:cs typeface="Times New Roman" panose="02020603050405020304" pitchFamily="18" charset="0"/>
              </a:rPr>
              <a:t>）以及中心启发式算法（</a:t>
            </a:r>
            <a:r>
              <a:rPr lang="en-US" altLang="zh-CN" spc="40" dirty="0">
                <a:solidFill>
                  <a:srgbClr val="000000"/>
                </a:solidFill>
                <a:effectLst/>
                <a:latin typeface="+mn-ea"/>
                <a:cs typeface="Times New Roman" panose="02020603050405020304" pitchFamily="18" charset="0"/>
              </a:rPr>
              <a:t>Centrality</a:t>
            </a:r>
            <a:r>
              <a:rPr lang="zh-CN" altLang="zh-CN" spc="40" dirty="0">
                <a:solidFill>
                  <a:srgbClr val="000000"/>
                </a:solidFill>
                <a:effectLst/>
                <a:latin typeface="+mn-ea"/>
                <a:cs typeface="Times New Roman" panose="02020603050405020304" pitchFamily="18" charset="0"/>
              </a:rPr>
              <a:t>）</a:t>
            </a:r>
            <a:r>
              <a:rPr lang="zh-CN" altLang="en-US" spc="40" dirty="0">
                <a:solidFill>
                  <a:srgbClr val="000000"/>
                </a:solidFill>
                <a:latin typeface="+mn-ea"/>
                <a:cs typeface="Times New Roman" panose="02020603050405020304" pitchFamily="18" charset="0"/>
              </a:rPr>
              <a:t>。本实验将使用度启发式算法则基于节点的连接度，即节点的邻居数量，选择度数最高的前</a:t>
            </a:r>
            <a:r>
              <a:rPr lang="en-US" altLang="zh-CN" spc="40" dirty="0">
                <a:solidFill>
                  <a:srgbClr val="000000"/>
                </a:solidFill>
                <a:latin typeface="+mn-ea"/>
                <a:cs typeface="Times New Roman" panose="02020603050405020304" pitchFamily="18" charset="0"/>
              </a:rPr>
              <a:t>k</a:t>
            </a:r>
            <a:r>
              <a:rPr lang="zh-CN" altLang="en-US" spc="40" dirty="0">
                <a:solidFill>
                  <a:srgbClr val="000000"/>
                </a:solidFill>
                <a:latin typeface="+mn-ea"/>
                <a:cs typeface="Times New Roman" panose="02020603050405020304" pitchFamily="18" charset="0"/>
              </a:rPr>
              <a:t>个节点作为种子节点。根据度中心性或其他启发式指标，评估未激活节点的潜在影响力，并初步选择一部分种子节点。随后，再利用贪婪算法对剩余种子节点的选择进行精细化处理</a:t>
            </a:r>
            <a:r>
              <a:rPr lang="en-US" altLang="zh-CN" spc="40" dirty="0">
                <a:solidFill>
                  <a:srgbClr val="000000"/>
                </a:solidFill>
                <a:latin typeface="+mn-ea"/>
                <a:cs typeface="Times New Roman" panose="02020603050405020304" pitchFamily="18" charset="0"/>
              </a:rPr>
              <a:t>.</a:t>
            </a:r>
            <a:endParaRPr lang="zh-CN" altLang="en-US" dirty="0">
              <a:latin typeface="+mn-ea"/>
              <a:cs typeface="Times New Roman" panose="02020603050405020304" pitchFamily="18" charset="0"/>
            </a:endParaRPr>
          </a:p>
        </p:txBody>
      </p:sp>
    </p:spTree>
    <p:extLst>
      <p:ext uri="{BB962C8B-B14F-4D97-AF65-F5344CB8AC3E}">
        <p14:creationId xmlns:p14="http://schemas.microsoft.com/office/powerpoint/2010/main" val="4049126675"/>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wrap="none">
        <a:spAutoFit/>
      </a:bodyPr>
      <a:lstStyle>
        <a:defPPr algn="r">
          <a:spcAft>
            <a:spcPts val="0"/>
          </a:spcAft>
          <a:defRPr lang="zh-CN" altLang="en-US" sz="4000" b="1" kern="100" dirty="0">
            <a:solidFill>
              <a:schemeClr val="bg1"/>
            </a:solidFill>
            <a:latin typeface="微软雅黑" panose="020B0503020204020204" charset="-122"/>
            <a:ea typeface="微软雅黑" panose="020B0503020204020204" charset="-122"/>
            <a:cs typeface="微软雅黑" panose="020B0503020204020204" charset="-122"/>
          </a:defRPr>
        </a:defPPr>
      </a:lstStyle>
    </a:spDef>
    <a:txDef>
      <a:spPr>
        <a:noFill/>
      </a:spPr>
      <a:bodyPr wrap="none" rtlCol="0">
        <a:spAutoFit/>
      </a:bodyPr>
      <a:lstStyle>
        <a:defPPr algn="r" defTabSz="1218565">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2274</TotalTime>
  <Words>2207</Words>
  <Application>Microsoft Macintosh PowerPoint</Application>
  <PresentationFormat>宽屏</PresentationFormat>
  <Paragraphs>207</Paragraphs>
  <Slides>19</Slides>
  <Notes>18</Notes>
  <HiddenSlides>0</HiddenSlides>
  <MMClips>0</MMClips>
  <ScaleCrop>false</ScaleCrop>
  <HeadingPairs>
    <vt:vector size="6" baseType="variant">
      <vt:variant>
        <vt:lpstr>已用的字体</vt:lpstr>
      </vt:variant>
      <vt:variant>
        <vt:i4>16</vt:i4>
      </vt:variant>
      <vt:variant>
        <vt:lpstr>主题</vt:lpstr>
      </vt:variant>
      <vt:variant>
        <vt:i4>1</vt:i4>
      </vt:variant>
      <vt:variant>
        <vt:lpstr>幻灯片标题</vt:lpstr>
      </vt:variant>
      <vt:variant>
        <vt:i4>19</vt:i4>
      </vt:variant>
    </vt:vector>
  </HeadingPairs>
  <TitlesOfParts>
    <vt:vector size="36" baseType="lpstr">
      <vt:lpstr>等线</vt:lpstr>
      <vt:lpstr>黑体</vt:lpstr>
      <vt:lpstr>思源黑体 CN Light</vt:lpstr>
      <vt:lpstr>宋体</vt:lpstr>
      <vt:lpstr>微软雅黑</vt:lpstr>
      <vt:lpstr>Hiragino Sans GB W3</vt:lpstr>
      <vt:lpstr>Malgun Gothic</vt:lpstr>
      <vt:lpstr>Arial</vt:lpstr>
      <vt:lpstr>Avenir LT Std 35 Light</vt:lpstr>
      <vt:lpstr>Calibri</vt:lpstr>
      <vt:lpstr>Calibri Light</vt:lpstr>
      <vt:lpstr>Cambria</vt:lpstr>
      <vt:lpstr>Cambria Math</vt:lpstr>
      <vt:lpstr>Courier New</vt:lpstr>
      <vt:lpstr>Segoe UI Light</vt:lpstr>
      <vt:lpstr>Times New Roman</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Microsoft Office 用户</dc:creator>
  <cp:lastModifiedBy>文浩 顾</cp:lastModifiedBy>
  <cp:revision>236</cp:revision>
  <dcterms:created xsi:type="dcterms:W3CDTF">2018-05-09T13:02:00Z</dcterms:created>
  <dcterms:modified xsi:type="dcterms:W3CDTF">2024-05-28T03:46:53Z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2052-11.1.0.9305</vt:lpwstr>
  </property>
</Properties>
</file>